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965" r:id="rId3"/>
    <p:sldId id="973" r:id="rId4"/>
    <p:sldId id="966" r:id="rId5"/>
    <p:sldId id="532" r:id="rId6"/>
    <p:sldId id="967" r:id="rId7"/>
    <p:sldId id="971" r:id="rId8"/>
    <p:sldId id="535" r:id="rId9"/>
    <p:sldId id="536" r:id="rId10"/>
    <p:sldId id="977" r:id="rId11"/>
    <p:sldId id="979" r:id="rId12"/>
    <p:sldId id="978" r:id="rId13"/>
    <p:sldId id="974" r:id="rId14"/>
    <p:sldId id="982" r:id="rId15"/>
    <p:sldId id="976" r:id="rId16"/>
    <p:sldId id="981" r:id="rId17"/>
    <p:sldId id="980" r:id="rId18"/>
    <p:sldId id="975" r:id="rId19"/>
    <p:sldId id="102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AE995-1E46-4B45-90E3-602F09911FB6}" v="74" dt="2024-06-19T11:44:35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43694-1D9E-4775-828F-2727F569F48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75F758B-13B4-4C37-980C-351C27D49571}">
      <dgm:prSet custT="1"/>
      <dgm:spPr/>
      <dgm:t>
        <a:bodyPr/>
        <a:lstStyle/>
        <a:p>
          <a:r>
            <a:rPr lang="pt-BR" sz="2000" b="1" dirty="0">
              <a:latin typeface="Segoe UI" panose="020B0502040204020203" pitchFamily="34" charset="0"/>
              <a:cs typeface="Segoe UI" panose="020B0502040204020203" pitchFamily="34" charset="0"/>
            </a:rPr>
            <a:t>FASE 0</a:t>
          </a:r>
        </a:p>
      </dgm:t>
    </dgm:pt>
    <dgm:pt modelId="{2D44465F-670F-4672-8215-533A4211C8D7}" type="parTrans" cxnId="{7596E932-7B14-45E4-8777-566572743E61}">
      <dgm:prSet/>
      <dgm:spPr/>
      <dgm:t>
        <a:bodyPr/>
        <a:lstStyle/>
        <a:p>
          <a:endParaRPr lang="pt-BR" sz="1800"/>
        </a:p>
      </dgm:t>
    </dgm:pt>
    <dgm:pt modelId="{B683D80F-23A7-4BBA-88BF-B9D98517E20E}" type="sibTrans" cxnId="{7596E932-7B14-45E4-8777-566572743E61}">
      <dgm:prSet/>
      <dgm:spPr/>
      <dgm:t>
        <a:bodyPr/>
        <a:lstStyle/>
        <a:p>
          <a:endParaRPr lang="pt-BR" sz="1800"/>
        </a:p>
      </dgm:t>
    </dgm:pt>
    <dgm:pt modelId="{B7892C23-15CA-4DF1-AD71-A6C32EE8E1F6}">
      <dgm:prSet custT="1"/>
      <dgm:spPr/>
      <dgm:t>
        <a:bodyPr/>
        <a:lstStyle/>
        <a:p>
          <a:r>
            <a:rPr lang="pt-BR" sz="2000" b="1" dirty="0">
              <a:latin typeface="Segoe UI" panose="020B0502040204020203" pitchFamily="34" charset="0"/>
              <a:cs typeface="Segoe UI" panose="020B0502040204020203" pitchFamily="34" charset="0"/>
            </a:rPr>
            <a:t>FASE 1</a:t>
          </a:r>
        </a:p>
      </dgm:t>
    </dgm:pt>
    <dgm:pt modelId="{1D7A3864-B276-4F8E-8666-458EC559D0E8}" type="parTrans" cxnId="{15C5E4F9-0ED3-40C4-9BE1-E79E9DCD8BCE}">
      <dgm:prSet/>
      <dgm:spPr/>
      <dgm:t>
        <a:bodyPr/>
        <a:lstStyle/>
        <a:p>
          <a:endParaRPr lang="pt-BR" sz="1800"/>
        </a:p>
      </dgm:t>
    </dgm:pt>
    <dgm:pt modelId="{4A5D15FF-5FF9-4386-B25D-9D541AE21B42}" type="sibTrans" cxnId="{15C5E4F9-0ED3-40C4-9BE1-E79E9DCD8BCE}">
      <dgm:prSet/>
      <dgm:spPr/>
      <dgm:t>
        <a:bodyPr/>
        <a:lstStyle/>
        <a:p>
          <a:endParaRPr lang="pt-BR" sz="1800"/>
        </a:p>
      </dgm:t>
    </dgm:pt>
    <dgm:pt modelId="{930C2B38-1BDE-4AF2-84F3-306E703B2C4A}">
      <dgm:prSet custT="1"/>
      <dgm:spPr/>
      <dgm:t>
        <a:bodyPr/>
        <a:lstStyle/>
        <a:p>
          <a:r>
            <a:rPr lang="pt-BR" sz="2000" b="1" dirty="0">
              <a:latin typeface="Segoe UI" panose="020B0502040204020203" pitchFamily="34" charset="0"/>
              <a:cs typeface="Segoe UI" panose="020B0502040204020203" pitchFamily="34" charset="0"/>
            </a:rPr>
            <a:t>FASE 2</a:t>
          </a:r>
        </a:p>
      </dgm:t>
    </dgm:pt>
    <dgm:pt modelId="{BCE0F8EA-691D-4D59-AEF8-A730419EE835}" type="parTrans" cxnId="{4E56A4AB-28B9-4BB1-A023-192AE67426B3}">
      <dgm:prSet/>
      <dgm:spPr/>
      <dgm:t>
        <a:bodyPr/>
        <a:lstStyle/>
        <a:p>
          <a:endParaRPr lang="pt-BR" sz="1800"/>
        </a:p>
      </dgm:t>
    </dgm:pt>
    <dgm:pt modelId="{50073296-FC75-4FB7-9B9B-04A9DFAC232A}" type="sibTrans" cxnId="{4E56A4AB-28B9-4BB1-A023-192AE67426B3}">
      <dgm:prSet/>
      <dgm:spPr/>
      <dgm:t>
        <a:bodyPr/>
        <a:lstStyle/>
        <a:p>
          <a:endParaRPr lang="pt-BR" sz="1800"/>
        </a:p>
      </dgm:t>
    </dgm:pt>
    <dgm:pt modelId="{1D8AF9FF-6D88-4F38-8C94-24C9D89C8379}">
      <dgm:prSet custT="1"/>
      <dgm:spPr/>
      <dgm:t>
        <a:bodyPr/>
        <a:lstStyle/>
        <a:p>
          <a:r>
            <a:rPr lang="pt-BR" sz="2000" b="1" dirty="0">
              <a:latin typeface="Segoe UI" panose="020B0502040204020203" pitchFamily="34" charset="0"/>
              <a:cs typeface="Segoe UI" panose="020B0502040204020203" pitchFamily="34" charset="0"/>
            </a:rPr>
            <a:t>FASE 3</a:t>
          </a:r>
        </a:p>
      </dgm:t>
    </dgm:pt>
    <dgm:pt modelId="{03E6012D-FDB1-47D0-A8BD-A477A58499A6}" type="parTrans" cxnId="{2091DCC1-444B-4D88-B6C7-BC906B03C36D}">
      <dgm:prSet/>
      <dgm:spPr/>
      <dgm:t>
        <a:bodyPr/>
        <a:lstStyle/>
        <a:p>
          <a:endParaRPr lang="pt-BR" sz="1800"/>
        </a:p>
      </dgm:t>
    </dgm:pt>
    <dgm:pt modelId="{96F1DAEE-4008-4BF6-9181-5C4A07C1F76E}" type="sibTrans" cxnId="{2091DCC1-444B-4D88-B6C7-BC906B03C36D}">
      <dgm:prSet/>
      <dgm:spPr/>
      <dgm:t>
        <a:bodyPr/>
        <a:lstStyle/>
        <a:p>
          <a:endParaRPr lang="pt-BR" sz="1800"/>
        </a:p>
      </dgm:t>
    </dgm:pt>
    <dgm:pt modelId="{EC7404BE-D694-46A8-9CA2-82772FC52F50}">
      <dgm:prSet custT="1"/>
      <dgm:spPr/>
      <dgm:t>
        <a:bodyPr/>
        <a:lstStyle/>
        <a:p>
          <a:r>
            <a:rPr lang="pt-BR" sz="1050" b="1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E0 </a:t>
          </a:r>
          <a:r>
            <a:rPr lang="pt-BR" sz="1050" dirty="0">
              <a:latin typeface="Segoe UI" panose="020B0502040204020203" pitchFamily="34" charset="0"/>
              <a:cs typeface="Segoe UI" panose="020B0502040204020203" pitchFamily="34" charset="0"/>
            </a:rPr>
            <a:t>Plano de Trabalho</a:t>
          </a:r>
        </a:p>
      </dgm:t>
    </dgm:pt>
    <dgm:pt modelId="{A8FC7A94-3A6E-4F32-A858-ECE9890035A2}" type="parTrans" cxnId="{C7A2EDE8-1E3D-4C61-AB4D-E13581173DA9}">
      <dgm:prSet/>
      <dgm:spPr/>
      <dgm:t>
        <a:bodyPr/>
        <a:lstStyle/>
        <a:p>
          <a:endParaRPr lang="pt-BR" sz="1800"/>
        </a:p>
      </dgm:t>
    </dgm:pt>
    <dgm:pt modelId="{F7AA505C-35A8-42B2-B146-9DEEBE133F10}" type="sibTrans" cxnId="{C7A2EDE8-1E3D-4C61-AB4D-E13581173DA9}">
      <dgm:prSet/>
      <dgm:spPr/>
      <dgm:t>
        <a:bodyPr/>
        <a:lstStyle/>
        <a:p>
          <a:endParaRPr lang="pt-BR" sz="1800"/>
        </a:p>
      </dgm:t>
    </dgm:pt>
    <dgm:pt modelId="{CE7B36F0-84A1-4F4D-958F-158E2569F050}">
      <dgm:prSet custT="1"/>
      <dgm:spPr/>
      <dgm:t>
        <a:bodyPr/>
        <a:lstStyle/>
        <a:p>
          <a:r>
            <a:rPr lang="pt-BR" sz="1050" b="1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E1</a:t>
          </a:r>
          <a:r>
            <a:rPr lang="pt-BR" sz="1050" dirty="0">
              <a:latin typeface="Segoe UI" panose="020B0502040204020203" pitchFamily="34" charset="0"/>
              <a:cs typeface="Segoe UI" panose="020B0502040204020203" pitchFamily="34" charset="0"/>
            </a:rPr>
            <a:t> Conhecimento dos setores usuários</a:t>
          </a:r>
        </a:p>
      </dgm:t>
    </dgm:pt>
    <dgm:pt modelId="{BC93881C-B183-49A7-916C-6ADC7E6A2655}" type="parTrans" cxnId="{F59F0A62-0E13-4232-924A-19B0F4156341}">
      <dgm:prSet/>
      <dgm:spPr/>
      <dgm:t>
        <a:bodyPr/>
        <a:lstStyle/>
        <a:p>
          <a:endParaRPr lang="pt-BR" sz="1800"/>
        </a:p>
      </dgm:t>
    </dgm:pt>
    <dgm:pt modelId="{B7E082C6-44A0-4824-92F0-058B1345F7A2}" type="sibTrans" cxnId="{F59F0A62-0E13-4232-924A-19B0F4156341}">
      <dgm:prSet/>
      <dgm:spPr/>
      <dgm:t>
        <a:bodyPr/>
        <a:lstStyle/>
        <a:p>
          <a:endParaRPr lang="pt-BR" sz="1800"/>
        </a:p>
      </dgm:t>
    </dgm:pt>
    <dgm:pt modelId="{D2A07763-175C-4C5C-A557-D4E188923037}">
      <dgm:prSet custT="1"/>
      <dgm:spPr/>
      <dgm:t>
        <a:bodyPr/>
        <a:lstStyle/>
        <a:p>
          <a:r>
            <a:rPr lang="pt-BR" sz="1050" b="1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E3</a:t>
          </a:r>
          <a:r>
            <a:rPr lang="pt-BR" sz="1050" dirty="0">
              <a:latin typeface="Segoe UI" panose="020B0502040204020203" pitchFamily="34" charset="0"/>
              <a:cs typeface="Segoe UI" panose="020B0502040204020203" pitchFamily="34" charset="0"/>
            </a:rPr>
            <a:t> Elaboração preliminar dos cenários e objetivos a serem perseguidos</a:t>
          </a:r>
        </a:p>
      </dgm:t>
    </dgm:pt>
    <dgm:pt modelId="{5A58893B-71B2-4CEA-BD1F-87CCFD56CAFA}" type="parTrans" cxnId="{2C4F4B4F-9130-4DCE-97AE-AF2F812B9F60}">
      <dgm:prSet/>
      <dgm:spPr/>
      <dgm:t>
        <a:bodyPr/>
        <a:lstStyle/>
        <a:p>
          <a:endParaRPr lang="pt-BR" sz="1800"/>
        </a:p>
      </dgm:t>
    </dgm:pt>
    <dgm:pt modelId="{CCB40064-CF4E-42B6-9963-B4140152F64B}" type="sibTrans" cxnId="{2C4F4B4F-9130-4DCE-97AE-AF2F812B9F60}">
      <dgm:prSet/>
      <dgm:spPr/>
      <dgm:t>
        <a:bodyPr/>
        <a:lstStyle/>
        <a:p>
          <a:endParaRPr lang="pt-BR" sz="1800"/>
        </a:p>
      </dgm:t>
    </dgm:pt>
    <dgm:pt modelId="{6B27BA4D-E3DC-4754-99A1-C350F1D8500D}">
      <dgm:prSet custT="1"/>
      <dgm:spPr/>
      <dgm:t>
        <a:bodyPr/>
        <a:lstStyle/>
        <a:p>
          <a:r>
            <a:rPr lang="pt-BR" sz="1050" b="1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E4</a:t>
          </a:r>
          <a:r>
            <a:rPr lang="pt-BR" sz="1050" dirty="0">
              <a:latin typeface="Segoe UI" panose="020B0502040204020203" pitchFamily="34" charset="0"/>
              <a:cs typeface="Segoe UI" panose="020B0502040204020203" pitchFamily="34" charset="0"/>
            </a:rPr>
            <a:t> Estudos econômicos</a:t>
          </a:r>
        </a:p>
      </dgm:t>
    </dgm:pt>
    <dgm:pt modelId="{31B520EB-9CBD-4813-B79A-A6F175AB80ED}" type="parTrans" cxnId="{367401E1-80BE-46C3-B749-B5E78C90F767}">
      <dgm:prSet/>
      <dgm:spPr/>
      <dgm:t>
        <a:bodyPr/>
        <a:lstStyle/>
        <a:p>
          <a:endParaRPr lang="pt-BR" sz="1800"/>
        </a:p>
      </dgm:t>
    </dgm:pt>
    <dgm:pt modelId="{C3EB52CE-4044-485C-BCE2-A0E0668E8903}" type="sibTrans" cxnId="{367401E1-80BE-46C3-B749-B5E78C90F767}">
      <dgm:prSet/>
      <dgm:spPr/>
      <dgm:t>
        <a:bodyPr/>
        <a:lstStyle/>
        <a:p>
          <a:endParaRPr lang="pt-BR" sz="1800"/>
        </a:p>
      </dgm:t>
    </dgm:pt>
    <dgm:pt modelId="{46A33533-A930-4BBC-B0C0-3613D3552759}">
      <dgm:prSet custT="1"/>
      <dgm:spPr/>
      <dgm:t>
        <a:bodyPr/>
        <a:lstStyle/>
        <a:p>
          <a:r>
            <a:rPr lang="pt-BR" sz="2000" b="1" dirty="0">
              <a:latin typeface="Segoe UI" panose="020B0502040204020203" pitchFamily="34" charset="0"/>
              <a:cs typeface="Segoe UI" panose="020B0502040204020203" pitchFamily="34" charset="0"/>
            </a:rPr>
            <a:t>FASE 4</a:t>
          </a:r>
        </a:p>
      </dgm:t>
    </dgm:pt>
    <dgm:pt modelId="{AD6FA13B-A615-4694-884F-DC90A07D60B2}" type="parTrans" cxnId="{D0A5CB14-716A-4487-A680-BB8FF1DE7F06}">
      <dgm:prSet/>
      <dgm:spPr/>
      <dgm:t>
        <a:bodyPr/>
        <a:lstStyle/>
        <a:p>
          <a:endParaRPr lang="pt-BR" sz="1800"/>
        </a:p>
      </dgm:t>
    </dgm:pt>
    <dgm:pt modelId="{4719BBD1-6053-40E2-A213-CE5B9EA80372}" type="sibTrans" cxnId="{D0A5CB14-716A-4487-A680-BB8FF1DE7F06}">
      <dgm:prSet/>
      <dgm:spPr/>
      <dgm:t>
        <a:bodyPr/>
        <a:lstStyle/>
        <a:p>
          <a:endParaRPr lang="pt-BR" sz="1800"/>
        </a:p>
      </dgm:t>
    </dgm:pt>
    <dgm:pt modelId="{1F4BB607-8692-4245-9D37-4B4383C05940}">
      <dgm:prSet custT="1"/>
      <dgm:spPr/>
      <dgm:t>
        <a:bodyPr/>
        <a:lstStyle/>
        <a:p>
          <a:r>
            <a:rPr lang="pt-BR" sz="1050" b="1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E6</a:t>
          </a:r>
          <a:r>
            <a:rPr lang="pt-BR" sz="1050" dirty="0">
              <a:latin typeface="Segoe UI" panose="020B0502040204020203" pitchFamily="34" charset="0"/>
              <a:cs typeface="Segoe UI" panose="020B0502040204020203" pitchFamily="34" charset="0"/>
            </a:rPr>
            <a:t> Cenários Finais e Proposição de mecanismos e valores para cada cenário</a:t>
          </a:r>
        </a:p>
      </dgm:t>
    </dgm:pt>
    <dgm:pt modelId="{54459DF8-A197-433D-8EF4-A3804CAE3270}" type="parTrans" cxnId="{2B1A1506-E325-47D5-B1AE-4EA7B1A8BEA3}">
      <dgm:prSet/>
      <dgm:spPr/>
      <dgm:t>
        <a:bodyPr/>
        <a:lstStyle/>
        <a:p>
          <a:endParaRPr lang="pt-BR" sz="1800"/>
        </a:p>
      </dgm:t>
    </dgm:pt>
    <dgm:pt modelId="{82C2FD6F-B67D-4201-97DF-32F90683D032}" type="sibTrans" cxnId="{2B1A1506-E325-47D5-B1AE-4EA7B1A8BEA3}">
      <dgm:prSet/>
      <dgm:spPr/>
      <dgm:t>
        <a:bodyPr/>
        <a:lstStyle/>
        <a:p>
          <a:endParaRPr lang="pt-BR" sz="1800"/>
        </a:p>
      </dgm:t>
    </dgm:pt>
    <dgm:pt modelId="{D9BEB856-F2A6-4C8C-8389-FCD7C0E7693B}">
      <dgm:prSet custT="1"/>
      <dgm:spPr/>
      <dgm:t>
        <a:bodyPr/>
        <a:lstStyle/>
        <a:p>
          <a:r>
            <a:rPr lang="pt-BR" sz="1050" b="1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E2</a:t>
          </a:r>
          <a:r>
            <a:rPr lang="pt-BR" sz="1050" dirty="0">
              <a:latin typeface="Segoe UI" panose="020B0502040204020203" pitchFamily="34" charset="0"/>
              <a:cs typeface="Segoe UI" panose="020B0502040204020203" pitchFamily="34" charset="0"/>
            </a:rPr>
            <a:t> Identificação   das intervenções estratégicas</a:t>
          </a:r>
        </a:p>
      </dgm:t>
    </dgm:pt>
    <dgm:pt modelId="{2973D961-D825-44ED-9929-B8C327B32A37}" type="parTrans" cxnId="{328EE736-A877-427A-AEEB-AB68D2DD983C}">
      <dgm:prSet/>
      <dgm:spPr/>
      <dgm:t>
        <a:bodyPr/>
        <a:lstStyle/>
        <a:p>
          <a:endParaRPr lang="pt-BR" sz="2800"/>
        </a:p>
      </dgm:t>
    </dgm:pt>
    <dgm:pt modelId="{7B01234C-66D6-46F7-9F95-2E5661576D14}" type="sibTrans" cxnId="{328EE736-A877-427A-AEEB-AB68D2DD983C}">
      <dgm:prSet/>
      <dgm:spPr/>
      <dgm:t>
        <a:bodyPr/>
        <a:lstStyle/>
        <a:p>
          <a:endParaRPr lang="pt-BR" sz="2800"/>
        </a:p>
      </dgm:t>
    </dgm:pt>
    <dgm:pt modelId="{30ABBE5C-FB1F-40D4-96A2-7C81A634D771}">
      <dgm:prSet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FASE 5</a:t>
          </a:r>
          <a:endParaRPr lang="pt-BR" sz="20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BB8E472-C355-4013-B82C-F6BB95A18303}" type="parTrans" cxnId="{29B77582-5A63-4C43-92C4-8D50A17A441E}">
      <dgm:prSet/>
      <dgm:spPr/>
      <dgm:t>
        <a:bodyPr/>
        <a:lstStyle/>
        <a:p>
          <a:endParaRPr lang="pt-BR" sz="2800"/>
        </a:p>
      </dgm:t>
    </dgm:pt>
    <dgm:pt modelId="{21BCFF31-861F-4AB6-997D-80C570D7E857}" type="sibTrans" cxnId="{29B77582-5A63-4C43-92C4-8D50A17A441E}">
      <dgm:prSet/>
      <dgm:spPr/>
      <dgm:t>
        <a:bodyPr/>
        <a:lstStyle/>
        <a:p>
          <a:endParaRPr lang="pt-BR" sz="2800"/>
        </a:p>
      </dgm:t>
    </dgm:pt>
    <dgm:pt modelId="{02E01278-7E11-4091-97BE-3D96A05DD0F9}">
      <dgm:prSet custT="1"/>
      <dgm:spPr/>
      <dgm:t>
        <a:bodyPr/>
        <a:lstStyle/>
        <a:p>
          <a:r>
            <a:rPr lang="pt-BR" sz="1050" b="1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E7 </a:t>
          </a:r>
          <a:r>
            <a:rPr lang="pt-BR" sz="1050" dirty="0">
              <a:latin typeface="Segoe UI" panose="020B0502040204020203" pitchFamily="34" charset="0"/>
              <a:cs typeface="Segoe UI" panose="020B0502040204020203" pitchFamily="34" charset="0"/>
            </a:rPr>
            <a:t>Benefícios da cobrança</a:t>
          </a:r>
        </a:p>
      </dgm:t>
    </dgm:pt>
    <dgm:pt modelId="{8357AACA-C5F5-4C7C-99EA-015F442539DA}" type="parTrans" cxnId="{D7E2DE1C-2A21-4842-91E0-5E436473EBCE}">
      <dgm:prSet/>
      <dgm:spPr/>
      <dgm:t>
        <a:bodyPr/>
        <a:lstStyle/>
        <a:p>
          <a:endParaRPr lang="pt-BR" sz="2800"/>
        </a:p>
      </dgm:t>
    </dgm:pt>
    <dgm:pt modelId="{84955C3D-BE72-443E-9427-013FB23F7215}" type="sibTrans" cxnId="{D7E2DE1C-2A21-4842-91E0-5E436473EBCE}">
      <dgm:prSet/>
      <dgm:spPr/>
      <dgm:t>
        <a:bodyPr/>
        <a:lstStyle/>
        <a:p>
          <a:endParaRPr lang="pt-BR" sz="2800"/>
        </a:p>
      </dgm:t>
    </dgm:pt>
    <dgm:pt modelId="{D8543FE0-8253-42BD-B11B-672CE061B009}">
      <dgm:prSet custT="1"/>
      <dgm:spPr/>
      <dgm:t>
        <a:bodyPr/>
        <a:lstStyle/>
        <a:p>
          <a:r>
            <a:rPr lang="pt-BR" sz="1050" b="1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E5</a:t>
          </a:r>
          <a:r>
            <a:rPr lang="pt-BR" sz="1050" dirty="0">
              <a:latin typeface="Segoe UI" panose="020B0502040204020203" pitchFamily="34" charset="0"/>
              <a:cs typeface="Segoe UI" panose="020B0502040204020203" pitchFamily="34" charset="0"/>
            </a:rPr>
            <a:t> Análise de sensibilidade</a:t>
          </a:r>
        </a:p>
      </dgm:t>
    </dgm:pt>
    <dgm:pt modelId="{C0D3C89E-F82C-4C00-85CF-55A3669F61C4}" type="parTrans" cxnId="{F29C74D7-9DA8-4063-B2DD-C6245166F973}">
      <dgm:prSet/>
      <dgm:spPr/>
      <dgm:t>
        <a:bodyPr/>
        <a:lstStyle/>
        <a:p>
          <a:endParaRPr lang="pt-BR" sz="2800"/>
        </a:p>
      </dgm:t>
    </dgm:pt>
    <dgm:pt modelId="{95096F4B-BE48-48D1-96F0-D63CE7C6EA47}" type="sibTrans" cxnId="{F29C74D7-9DA8-4063-B2DD-C6245166F973}">
      <dgm:prSet/>
      <dgm:spPr/>
      <dgm:t>
        <a:bodyPr/>
        <a:lstStyle/>
        <a:p>
          <a:endParaRPr lang="pt-BR" sz="2800"/>
        </a:p>
      </dgm:t>
    </dgm:pt>
    <dgm:pt modelId="{3DEDC4E2-A874-416F-B594-2909D9526161}">
      <dgm:prSet custT="1"/>
      <dgm:spPr/>
      <dgm:t>
        <a:bodyPr/>
        <a:lstStyle/>
        <a:p>
          <a:r>
            <a:rPr lang="pt-BR" sz="1050" b="1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E8</a:t>
          </a:r>
          <a:r>
            <a:rPr lang="pt-BR" sz="1050" dirty="0">
              <a:latin typeface="Segoe UI" panose="020B0502040204020203" pitchFamily="34" charset="0"/>
              <a:cs typeface="Segoe UI" panose="020B0502040204020203" pitchFamily="34" charset="0"/>
            </a:rPr>
            <a:t> Relatórios Finais</a:t>
          </a:r>
        </a:p>
      </dgm:t>
    </dgm:pt>
    <dgm:pt modelId="{BC91A935-5DA7-4327-A2BE-478F7D6872C7}" type="parTrans" cxnId="{FCCC3376-F8CD-4F39-9B21-3C1DCBB4ADBF}">
      <dgm:prSet/>
      <dgm:spPr/>
      <dgm:t>
        <a:bodyPr/>
        <a:lstStyle/>
        <a:p>
          <a:endParaRPr lang="pt-BR" sz="2800"/>
        </a:p>
      </dgm:t>
    </dgm:pt>
    <dgm:pt modelId="{D143B2B7-9D53-4E59-A18F-26945129C7A3}" type="sibTrans" cxnId="{FCCC3376-F8CD-4F39-9B21-3C1DCBB4ADBF}">
      <dgm:prSet/>
      <dgm:spPr/>
      <dgm:t>
        <a:bodyPr/>
        <a:lstStyle/>
        <a:p>
          <a:endParaRPr lang="pt-BR" sz="2800"/>
        </a:p>
      </dgm:t>
    </dgm:pt>
    <dgm:pt modelId="{0B533377-F9B7-456D-AE6D-E1AFA4235BD1}" type="pres">
      <dgm:prSet presAssocID="{5C943694-1D9E-4775-828F-2727F569F48C}" presName="rootnode" presStyleCnt="0">
        <dgm:presLayoutVars>
          <dgm:chMax/>
          <dgm:chPref/>
          <dgm:dir/>
          <dgm:animLvl val="lvl"/>
        </dgm:presLayoutVars>
      </dgm:prSet>
      <dgm:spPr/>
    </dgm:pt>
    <dgm:pt modelId="{D3D3B06C-02F5-4C64-95A1-A6A76FF3BE41}" type="pres">
      <dgm:prSet presAssocID="{875F758B-13B4-4C37-980C-351C27D49571}" presName="composite" presStyleCnt="0"/>
      <dgm:spPr/>
    </dgm:pt>
    <dgm:pt modelId="{83CE8CAB-B773-4BA5-B8D1-42DA25E2A1A0}" type="pres">
      <dgm:prSet presAssocID="{875F758B-13B4-4C37-980C-351C27D49571}" presName="LShape" presStyleLbl="alignNode1" presStyleIdx="0" presStyleCnt="11"/>
      <dgm:spPr>
        <a:solidFill>
          <a:srgbClr val="006600"/>
        </a:solidFill>
        <a:ln>
          <a:noFill/>
        </a:ln>
      </dgm:spPr>
    </dgm:pt>
    <dgm:pt modelId="{0603F92F-F012-4151-B7DB-802787BFECA7}" type="pres">
      <dgm:prSet presAssocID="{875F758B-13B4-4C37-980C-351C27D49571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D4647168-D681-4581-82F3-DEC44B177A5D}" type="pres">
      <dgm:prSet presAssocID="{875F758B-13B4-4C37-980C-351C27D49571}" presName="Triangle" presStyleLbl="alignNode1" presStyleIdx="1" presStyleCnt="11"/>
      <dgm:spPr>
        <a:solidFill>
          <a:srgbClr val="006600"/>
        </a:solidFill>
        <a:ln>
          <a:noFill/>
        </a:ln>
      </dgm:spPr>
    </dgm:pt>
    <dgm:pt modelId="{AE1A1574-CB87-46A5-97FA-C6380F85784E}" type="pres">
      <dgm:prSet presAssocID="{B683D80F-23A7-4BBA-88BF-B9D98517E20E}" presName="sibTrans" presStyleCnt="0"/>
      <dgm:spPr/>
    </dgm:pt>
    <dgm:pt modelId="{5D58CD1C-CDA8-4BC4-8BBD-3CF99654A19D}" type="pres">
      <dgm:prSet presAssocID="{B683D80F-23A7-4BBA-88BF-B9D98517E20E}" presName="space" presStyleCnt="0"/>
      <dgm:spPr/>
    </dgm:pt>
    <dgm:pt modelId="{3A3591C3-CBC8-42C6-BF42-2EE71BCAAC47}" type="pres">
      <dgm:prSet presAssocID="{B7892C23-15CA-4DF1-AD71-A6C32EE8E1F6}" presName="composite" presStyleCnt="0"/>
      <dgm:spPr/>
    </dgm:pt>
    <dgm:pt modelId="{E07B0626-5E8B-4469-B3AC-605EFEFFD32E}" type="pres">
      <dgm:prSet presAssocID="{B7892C23-15CA-4DF1-AD71-A6C32EE8E1F6}" presName="LShape" presStyleLbl="alignNode1" presStyleIdx="2" presStyleCnt="11"/>
      <dgm:spPr>
        <a:solidFill>
          <a:srgbClr val="006600"/>
        </a:solidFill>
        <a:ln>
          <a:noFill/>
        </a:ln>
      </dgm:spPr>
    </dgm:pt>
    <dgm:pt modelId="{17C4D543-C18E-4E41-AFDA-D20641A7C9BC}" type="pres">
      <dgm:prSet presAssocID="{B7892C23-15CA-4DF1-AD71-A6C32EE8E1F6}" presName="ParentText" presStyleLbl="revTx" presStyleIdx="1" presStyleCnt="6" custScaleX="122395" custLinFactNeighborX="12105" custLinFactNeighborY="1200">
        <dgm:presLayoutVars>
          <dgm:chMax val="0"/>
          <dgm:chPref val="0"/>
          <dgm:bulletEnabled val="1"/>
        </dgm:presLayoutVars>
      </dgm:prSet>
      <dgm:spPr/>
    </dgm:pt>
    <dgm:pt modelId="{89B3D92B-9290-482B-810C-F2A587992B66}" type="pres">
      <dgm:prSet presAssocID="{B7892C23-15CA-4DF1-AD71-A6C32EE8E1F6}" presName="Triangle" presStyleLbl="alignNode1" presStyleIdx="3" presStyleCnt="11"/>
      <dgm:spPr>
        <a:solidFill>
          <a:srgbClr val="006600"/>
        </a:solidFill>
        <a:ln>
          <a:noFill/>
        </a:ln>
      </dgm:spPr>
    </dgm:pt>
    <dgm:pt modelId="{5041D4BF-02FC-4FA5-BA44-9391C794AA9C}" type="pres">
      <dgm:prSet presAssocID="{4A5D15FF-5FF9-4386-B25D-9D541AE21B42}" presName="sibTrans" presStyleCnt="0"/>
      <dgm:spPr/>
    </dgm:pt>
    <dgm:pt modelId="{FC674CA2-ACEA-492F-A4FD-51CF23BDCBF8}" type="pres">
      <dgm:prSet presAssocID="{4A5D15FF-5FF9-4386-B25D-9D541AE21B42}" presName="space" presStyleCnt="0"/>
      <dgm:spPr/>
    </dgm:pt>
    <dgm:pt modelId="{008EBDF2-DB0C-4B87-9BF1-3340C13E0475}" type="pres">
      <dgm:prSet presAssocID="{930C2B38-1BDE-4AF2-84F3-306E703B2C4A}" presName="composite" presStyleCnt="0"/>
      <dgm:spPr/>
    </dgm:pt>
    <dgm:pt modelId="{35F53F03-73D6-4736-9296-DB361BA744BA}" type="pres">
      <dgm:prSet presAssocID="{930C2B38-1BDE-4AF2-84F3-306E703B2C4A}" presName="LShape" presStyleLbl="alignNode1" presStyleIdx="4" presStyleCnt="11"/>
      <dgm:spPr>
        <a:solidFill>
          <a:srgbClr val="006600"/>
        </a:solidFill>
        <a:ln>
          <a:noFill/>
        </a:ln>
      </dgm:spPr>
    </dgm:pt>
    <dgm:pt modelId="{2AA76028-2CDD-4681-B7DF-C2F5033E7622}" type="pres">
      <dgm:prSet presAssocID="{930C2B38-1BDE-4AF2-84F3-306E703B2C4A}" presName="ParentText" presStyleLbl="revTx" presStyleIdx="2" presStyleCnt="6" custScaleX="111095" custLinFactNeighborX="7785" custLinFactNeighborY="7">
        <dgm:presLayoutVars>
          <dgm:chMax val="0"/>
          <dgm:chPref val="0"/>
          <dgm:bulletEnabled val="1"/>
        </dgm:presLayoutVars>
      </dgm:prSet>
      <dgm:spPr/>
    </dgm:pt>
    <dgm:pt modelId="{53A3DBD3-D184-4128-9DF9-A8C6FFBBB5C3}" type="pres">
      <dgm:prSet presAssocID="{930C2B38-1BDE-4AF2-84F3-306E703B2C4A}" presName="Triangle" presStyleLbl="alignNode1" presStyleIdx="5" presStyleCnt="11"/>
      <dgm:spPr>
        <a:solidFill>
          <a:srgbClr val="006600"/>
        </a:solidFill>
        <a:ln>
          <a:noFill/>
        </a:ln>
      </dgm:spPr>
    </dgm:pt>
    <dgm:pt modelId="{39FF79E5-1FBB-46DD-9207-898FC96730D0}" type="pres">
      <dgm:prSet presAssocID="{50073296-FC75-4FB7-9B9B-04A9DFAC232A}" presName="sibTrans" presStyleCnt="0"/>
      <dgm:spPr/>
    </dgm:pt>
    <dgm:pt modelId="{13C62230-9454-40BB-A6CD-2FC46AFF7A5E}" type="pres">
      <dgm:prSet presAssocID="{50073296-FC75-4FB7-9B9B-04A9DFAC232A}" presName="space" presStyleCnt="0"/>
      <dgm:spPr/>
    </dgm:pt>
    <dgm:pt modelId="{C0DA8916-88DA-4E33-982E-793015E6067A}" type="pres">
      <dgm:prSet presAssocID="{1D8AF9FF-6D88-4F38-8C94-24C9D89C8379}" presName="composite" presStyleCnt="0"/>
      <dgm:spPr/>
    </dgm:pt>
    <dgm:pt modelId="{A19F097B-5847-4261-8804-D379A69ECB6A}" type="pres">
      <dgm:prSet presAssocID="{1D8AF9FF-6D88-4F38-8C94-24C9D89C8379}" presName="LShape" presStyleLbl="alignNode1" presStyleIdx="6" presStyleCnt="11"/>
      <dgm:spPr>
        <a:solidFill>
          <a:srgbClr val="006600"/>
        </a:solidFill>
        <a:ln>
          <a:noFill/>
        </a:ln>
      </dgm:spPr>
    </dgm:pt>
    <dgm:pt modelId="{517349AE-64B0-4B53-AD9C-5D32C129DC2E}" type="pres">
      <dgm:prSet presAssocID="{1D8AF9FF-6D88-4F38-8C94-24C9D89C8379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7CFD2F3F-145E-498E-B0A8-EC90667A3225}" type="pres">
      <dgm:prSet presAssocID="{1D8AF9FF-6D88-4F38-8C94-24C9D89C8379}" presName="Triangle" presStyleLbl="alignNode1" presStyleIdx="7" presStyleCnt="11"/>
      <dgm:spPr>
        <a:solidFill>
          <a:srgbClr val="006600"/>
        </a:solidFill>
        <a:ln>
          <a:noFill/>
        </a:ln>
      </dgm:spPr>
    </dgm:pt>
    <dgm:pt modelId="{2A0C4191-F1B8-4A74-927D-6DA405E058A3}" type="pres">
      <dgm:prSet presAssocID="{96F1DAEE-4008-4BF6-9181-5C4A07C1F76E}" presName="sibTrans" presStyleCnt="0"/>
      <dgm:spPr/>
    </dgm:pt>
    <dgm:pt modelId="{32FDC9D8-A5EF-487C-86B6-C40C6C7294CB}" type="pres">
      <dgm:prSet presAssocID="{96F1DAEE-4008-4BF6-9181-5C4A07C1F76E}" presName="space" presStyleCnt="0"/>
      <dgm:spPr/>
    </dgm:pt>
    <dgm:pt modelId="{2CC3685A-9D11-4F99-9A3C-B5EDBF5B6CDB}" type="pres">
      <dgm:prSet presAssocID="{46A33533-A930-4BBC-B0C0-3613D3552759}" presName="composite" presStyleCnt="0"/>
      <dgm:spPr/>
    </dgm:pt>
    <dgm:pt modelId="{E8D377FD-91CF-42FD-9DBC-5B3F0FE55BF2}" type="pres">
      <dgm:prSet presAssocID="{46A33533-A930-4BBC-B0C0-3613D3552759}" presName="LShape" presStyleLbl="alignNode1" presStyleIdx="8" presStyleCnt="11"/>
      <dgm:spPr>
        <a:solidFill>
          <a:srgbClr val="006600"/>
        </a:solidFill>
        <a:ln>
          <a:noFill/>
        </a:ln>
      </dgm:spPr>
    </dgm:pt>
    <dgm:pt modelId="{D6FB1D0C-66E1-4B6D-818E-B69D904EBD7B}" type="pres">
      <dgm:prSet presAssocID="{46A33533-A930-4BBC-B0C0-3613D3552759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E296420-484C-4A4B-8B34-11B3E5DCFAC0}" type="pres">
      <dgm:prSet presAssocID="{46A33533-A930-4BBC-B0C0-3613D3552759}" presName="Triangle" presStyleLbl="alignNode1" presStyleIdx="9" presStyleCnt="11"/>
      <dgm:spPr>
        <a:solidFill>
          <a:srgbClr val="006600"/>
        </a:solidFill>
        <a:ln>
          <a:noFill/>
        </a:ln>
      </dgm:spPr>
    </dgm:pt>
    <dgm:pt modelId="{29655168-361D-43E0-AE1B-71D7D59C8FBD}" type="pres">
      <dgm:prSet presAssocID="{4719BBD1-6053-40E2-A213-CE5B9EA80372}" presName="sibTrans" presStyleCnt="0"/>
      <dgm:spPr/>
    </dgm:pt>
    <dgm:pt modelId="{B398FBF6-635E-41F7-A394-16F32AA1B7E7}" type="pres">
      <dgm:prSet presAssocID="{4719BBD1-6053-40E2-A213-CE5B9EA80372}" presName="space" presStyleCnt="0"/>
      <dgm:spPr/>
    </dgm:pt>
    <dgm:pt modelId="{3F9E6335-BD80-4911-8D03-F33530E9949C}" type="pres">
      <dgm:prSet presAssocID="{30ABBE5C-FB1F-40D4-96A2-7C81A634D771}" presName="composite" presStyleCnt="0"/>
      <dgm:spPr/>
    </dgm:pt>
    <dgm:pt modelId="{31913E45-FAC4-49FD-A0B8-4BFB25765C5B}" type="pres">
      <dgm:prSet presAssocID="{30ABBE5C-FB1F-40D4-96A2-7C81A634D771}" presName="LShape" presStyleLbl="alignNode1" presStyleIdx="10" presStyleCnt="11"/>
      <dgm:spPr>
        <a:solidFill>
          <a:srgbClr val="006600"/>
        </a:solidFill>
        <a:ln>
          <a:noFill/>
        </a:ln>
      </dgm:spPr>
    </dgm:pt>
    <dgm:pt modelId="{34598AC7-FEF4-4FF4-A5C8-7FA44C7FBCEA}" type="pres">
      <dgm:prSet presAssocID="{30ABBE5C-FB1F-40D4-96A2-7C81A634D771}" presName="ParentText" presStyleLbl="revTx" presStyleIdx="5" presStyleCnt="6" custLinFactNeighborX="4606" custLinFactNeighborY="-334">
        <dgm:presLayoutVars>
          <dgm:chMax val="0"/>
          <dgm:chPref val="0"/>
          <dgm:bulletEnabled val="1"/>
        </dgm:presLayoutVars>
      </dgm:prSet>
      <dgm:spPr/>
    </dgm:pt>
  </dgm:ptLst>
  <dgm:cxnLst>
    <dgm:cxn modelId="{11C70903-D6BB-4512-A03A-76A618B28938}" type="presOf" srcId="{46A33533-A930-4BBC-B0C0-3613D3552759}" destId="{D6FB1D0C-66E1-4B6D-818E-B69D904EBD7B}" srcOrd="0" destOrd="0" presId="urn:microsoft.com/office/officeart/2009/3/layout/StepUpProcess"/>
    <dgm:cxn modelId="{2B1A1506-E325-47D5-B1AE-4EA7B1A8BEA3}" srcId="{46A33533-A930-4BBC-B0C0-3613D3552759}" destId="{1F4BB607-8692-4245-9D37-4B4383C05940}" srcOrd="0" destOrd="0" parTransId="{54459DF8-A197-433D-8EF4-A3804CAE3270}" sibTransId="{82C2FD6F-B67D-4201-97DF-32F90683D032}"/>
    <dgm:cxn modelId="{D0A5CB14-716A-4487-A680-BB8FF1DE7F06}" srcId="{5C943694-1D9E-4775-828F-2727F569F48C}" destId="{46A33533-A930-4BBC-B0C0-3613D3552759}" srcOrd="4" destOrd="0" parTransId="{AD6FA13B-A615-4694-884F-DC90A07D60B2}" sibTransId="{4719BBD1-6053-40E2-A213-CE5B9EA80372}"/>
    <dgm:cxn modelId="{72C72B18-18C5-46E5-B35E-3303E87FCBE6}" type="presOf" srcId="{1F4BB607-8692-4245-9D37-4B4383C05940}" destId="{D6FB1D0C-66E1-4B6D-818E-B69D904EBD7B}" srcOrd="0" destOrd="1" presId="urn:microsoft.com/office/officeart/2009/3/layout/StepUpProcess"/>
    <dgm:cxn modelId="{D7E2DE1C-2A21-4842-91E0-5E436473EBCE}" srcId="{30ABBE5C-FB1F-40D4-96A2-7C81A634D771}" destId="{02E01278-7E11-4091-97BE-3D96A05DD0F9}" srcOrd="0" destOrd="0" parTransId="{8357AACA-C5F5-4C7C-99EA-015F442539DA}" sibTransId="{84955C3D-BE72-443E-9427-013FB23F7215}"/>
    <dgm:cxn modelId="{FDC1272B-395C-4261-9060-8478ABEB968F}" type="presOf" srcId="{CE7B36F0-84A1-4F4D-958F-158E2569F050}" destId="{17C4D543-C18E-4E41-AFDA-D20641A7C9BC}" srcOrd="0" destOrd="1" presId="urn:microsoft.com/office/officeart/2009/3/layout/StepUpProcess"/>
    <dgm:cxn modelId="{7596E932-7B14-45E4-8777-566572743E61}" srcId="{5C943694-1D9E-4775-828F-2727F569F48C}" destId="{875F758B-13B4-4C37-980C-351C27D49571}" srcOrd="0" destOrd="0" parTransId="{2D44465F-670F-4672-8215-533A4211C8D7}" sibTransId="{B683D80F-23A7-4BBA-88BF-B9D98517E20E}"/>
    <dgm:cxn modelId="{814D3C33-DC9A-4B20-856E-F58C202551FF}" type="presOf" srcId="{D2A07763-175C-4C5C-A557-D4E188923037}" destId="{2AA76028-2CDD-4681-B7DF-C2F5033E7622}" srcOrd="0" destOrd="1" presId="urn:microsoft.com/office/officeart/2009/3/layout/StepUpProcess"/>
    <dgm:cxn modelId="{328EE736-A877-427A-AEEB-AB68D2DD983C}" srcId="{B7892C23-15CA-4DF1-AD71-A6C32EE8E1F6}" destId="{D9BEB856-F2A6-4C8C-8389-FCD7C0E7693B}" srcOrd="1" destOrd="0" parTransId="{2973D961-D825-44ED-9929-B8C327B32A37}" sibTransId="{7B01234C-66D6-46F7-9F95-2E5661576D14}"/>
    <dgm:cxn modelId="{13A0813E-C258-43DB-9859-34C06068665F}" type="presOf" srcId="{875F758B-13B4-4C37-980C-351C27D49571}" destId="{0603F92F-F012-4151-B7DB-802787BFECA7}" srcOrd="0" destOrd="0" presId="urn:microsoft.com/office/officeart/2009/3/layout/StepUpProcess"/>
    <dgm:cxn modelId="{F59F0A62-0E13-4232-924A-19B0F4156341}" srcId="{B7892C23-15CA-4DF1-AD71-A6C32EE8E1F6}" destId="{CE7B36F0-84A1-4F4D-958F-158E2569F050}" srcOrd="0" destOrd="0" parTransId="{BC93881C-B183-49A7-916C-6ADC7E6A2655}" sibTransId="{B7E082C6-44A0-4824-92F0-058B1345F7A2}"/>
    <dgm:cxn modelId="{E1177848-7710-4228-BABB-727271A05A95}" type="presOf" srcId="{30ABBE5C-FB1F-40D4-96A2-7C81A634D771}" destId="{34598AC7-FEF4-4FF4-A5C8-7FA44C7FBCEA}" srcOrd="0" destOrd="0" presId="urn:microsoft.com/office/officeart/2009/3/layout/StepUpProcess"/>
    <dgm:cxn modelId="{2C4F4B4F-9130-4DCE-97AE-AF2F812B9F60}" srcId="{930C2B38-1BDE-4AF2-84F3-306E703B2C4A}" destId="{D2A07763-175C-4C5C-A557-D4E188923037}" srcOrd="0" destOrd="0" parTransId="{5A58893B-71B2-4CEA-BD1F-87CCFD56CAFA}" sibTransId="{CCB40064-CF4E-42B6-9963-B4140152F64B}"/>
    <dgm:cxn modelId="{1F58A272-E932-4D84-B084-462BE05630CD}" type="presOf" srcId="{1D8AF9FF-6D88-4F38-8C94-24C9D89C8379}" destId="{517349AE-64B0-4B53-AD9C-5D32C129DC2E}" srcOrd="0" destOrd="0" presId="urn:microsoft.com/office/officeart/2009/3/layout/StepUpProcess"/>
    <dgm:cxn modelId="{FCCC3376-F8CD-4F39-9B21-3C1DCBB4ADBF}" srcId="{30ABBE5C-FB1F-40D4-96A2-7C81A634D771}" destId="{3DEDC4E2-A874-416F-B594-2909D9526161}" srcOrd="1" destOrd="0" parTransId="{BC91A935-5DA7-4327-A2BE-478F7D6872C7}" sibTransId="{D143B2B7-9D53-4E59-A18F-26945129C7A3}"/>
    <dgm:cxn modelId="{DB0FCA59-ED5C-4F83-87CE-D3F5C3DEE5B0}" type="presOf" srcId="{B7892C23-15CA-4DF1-AD71-A6C32EE8E1F6}" destId="{17C4D543-C18E-4E41-AFDA-D20641A7C9BC}" srcOrd="0" destOrd="0" presId="urn:microsoft.com/office/officeart/2009/3/layout/StepUpProcess"/>
    <dgm:cxn modelId="{29B77582-5A63-4C43-92C4-8D50A17A441E}" srcId="{5C943694-1D9E-4775-828F-2727F569F48C}" destId="{30ABBE5C-FB1F-40D4-96A2-7C81A634D771}" srcOrd="5" destOrd="0" parTransId="{BBB8E472-C355-4013-B82C-F6BB95A18303}" sibTransId="{21BCFF31-861F-4AB6-997D-80C570D7E857}"/>
    <dgm:cxn modelId="{16DAC18E-8676-4ED4-A957-6AA3D415ABD8}" type="presOf" srcId="{02E01278-7E11-4091-97BE-3D96A05DD0F9}" destId="{34598AC7-FEF4-4FF4-A5C8-7FA44C7FBCEA}" srcOrd="0" destOrd="1" presId="urn:microsoft.com/office/officeart/2009/3/layout/StepUpProcess"/>
    <dgm:cxn modelId="{54C31E9C-257E-4AE2-96F6-9D4791A5852A}" type="presOf" srcId="{6B27BA4D-E3DC-4754-99A1-C350F1D8500D}" destId="{517349AE-64B0-4B53-AD9C-5D32C129DC2E}" srcOrd="0" destOrd="1" presId="urn:microsoft.com/office/officeart/2009/3/layout/StepUpProcess"/>
    <dgm:cxn modelId="{391D0BA4-0846-4ECB-8B02-24A17690DB43}" type="presOf" srcId="{930C2B38-1BDE-4AF2-84F3-306E703B2C4A}" destId="{2AA76028-2CDD-4681-B7DF-C2F5033E7622}" srcOrd="0" destOrd="0" presId="urn:microsoft.com/office/officeart/2009/3/layout/StepUpProcess"/>
    <dgm:cxn modelId="{4E56A4AB-28B9-4BB1-A023-192AE67426B3}" srcId="{5C943694-1D9E-4775-828F-2727F569F48C}" destId="{930C2B38-1BDE-4AF2-84F3-306E703B2C4A}" srcOrd="2" destOrd="0" parTransId="{BCE0F8EA-691D-4D59-AEF8-A730419EE835}" sibTransId="{50073296-FC75-4FB7-9B9B-04A9DFAC232A}"/>
    <dgm:cxn modelId="{48EC8EAE-4510-4A66-B390-1ED00B391610}" type="presOf" srcId="{5C943694-1D9E-4775-828F-2727F569F48C}" destId="{0B533377-F9B7-456D-AE6D-E1AFA4235BD1}" srcOrd="0" destOrd="0" presId="urn:microsoft.com/office/officeart/2009/3/layout/StepUpProcess"/>
    <dgm:cxn modelId="{DED815B8-D0DE-4727-9F64-1161369883E8}" type="presOf" srcId="{EC7404BE-D694-46A8-9CA2-82772FC52F50}" destId="{0603F92F-F012-4151-B7DB-802787BFECA7}" srcOrd="0" destOrd="1" presId="urn:microsoft.com/office/officeart/2009/3/layout/StepUpProcess"/>
    <dgm:cxn modelId="{2091DCC1-444B-4D88-B6C7-BC906B03C36D}" srcId="{5C943694-1D9E-4775-828F-2727F569F48C}" destId="{1D8AF9FF-6D88-4F38-8C94-24C9D89C8379}" srcOrd="3" destOrd="0" parTransId="{03E6012D-FDB1-47D0-A8BD-A477A58499A6}" sibTransId="{96F1DAEE-4008-4BF6-9181-5C4A07C1F76E}"/>
    <dgm:cxn modelId="{2BC683C3-9821-41BC-AE7A-4AEE86FE3B39}" type="presOf" srcId="{D8543FE0-8253-42BD-B11B-672CE061B009}" destId="{517349AE-64B0-4B53-AD9C-5D32C129DC2E}" srcOrd="0" destOrd="2" presId="urn:microsoft.com/office/officeart/2009/3/layout/StepUpProcess"/>
    <dgm:cxn modelId="{ECE362C5-1CB4-4C24-BE93-A05DB471FAF3}" type="presOf" srcId="{3DEDC4E2-A874-416F-B594-2909D9526161}" destId="{34598AC7-FEF4-4FF4-A5C8-7FA44C7FBCEA}" srcOrd="0" destOrd="2" presId="urn:microsoft.com/office/officeart/2009/3/layout/StepUpProcess"/>
    <dgm:cxn modelId="{F29C74D7-9DA8-4063-B2DD-C6245166F973}" srcId="{1D8AF9FF-6D88-4F38-8C94-24C9D89C8379}" destId="{D8543FE0-8253-42BD-B11B-672CE061B009}" srcOrd="1" destOrd="0" parTransId="{C0D3C89E-F82C-4C00-85CF-55A3669F61C4}" sibTransId="{95096F4B-BE48-48D1-96F0-D63CE7C6EA47}"/>
    <dgm:cxn modelId="{367401E1-80BE-46C3-B749-B5E78C90F767}" srcId="{1D8AF9FF-6D88-4F38-8C94-24C9D89C8379}" destId="{6B27BA4D-E3DC-4754-99A1-C350F1D8500D}" srcOrd="0" destOrd="0" parTransId="{31B520EB-9CBD-4813-B79A-A6F175AB80ED}" sibTransId="{C3EB52CE-4044-485C-BCE2-A0E0668E8903}"/>
    <dgm:cxn modelId="{9D548FE3-017B-4A77-96E4-623F16A7A979}" type="presOf" srcId="{D9BEB856-F2A6-4C8C-8389-FCD7C0E7693B}" destId="{17C4D543-C18E-4E41-AFDA-D20641A7C9BC}" srcOrd="0" destOrd="2" presId="urn:microsoft.com/office/officeart/2009/3/layout/StepUpProcess"/>
    <dgm:cxn modelId="{C7A2EDE8-1E3D-4C61-AB4D-E13581173DA9}" srcId="{875F758B-13B4-4C37-980C-351C27D49571}" destId="{EC7404BE-D694-46A8-9CA2-82772FC52F50}" srcOrd="0" destOrd="0" parTransId="{A8FC7A94-3A6E-4F32-A858-ECE9890035A2}" sibTransId="{F7AA505C-35A8-42B2-B146-9DEEBE133F10}"/>
    <dgm:cxn modelId="{15C5E4F9-0ED3-40C4-9BE1-E79E9DCD8BCE}" srcId="{5C943694-1D9E-4775-828F-2727F569F48C}" destId="{B7892C23-15CA-4DF1-AD71-A6C32EE8E1F6}" srcOrd="1" destOrd="0" parTransId="{1D7A3864-B276-4F8E-8666-458EC559D0E8}" sibTransId="{4A5D15FF-5FF9-4386-B25D-9D541AE21B42}"/>
    <dgm:cxn modelId="{2336AD1E-E0BC-486C-AD21-90D38A178C96}" type="presParOf" srcId="{0B533377-F9B7-456D-AE6D-E1AFA4235BD1}" destId="{D3D3B06C-02F5-4C64-95A1-A6A76FF3BE41}" srcOrd="0" destOrd="0" presId="urn:microsoft.com/office/officeart/2009/3/layout/StepUpProcess"/>
    <dgm:cxn modelId="{D338D314-9DAC-4706-AD0A-709114EE6CEE}" type="presParOf" srcId="{D3D3B06C-02F5-4C64-95A1-A6A76FF3BE41}" destId="{83CE8CAB-B773-4BA5-B8D1-42DA25E2A1A0}" srcOrd="0" destOrd="0" presId="urn:microsoft.com/office/officeart/2009/3/layout/StepUpProcess"/>
    <dgm:cxn modelId="{F031F0BD-0A3B-4633-A7A7-1E0F0D2A8412}" type="presParOf" srcId="{D3D3B06C-02F5-4C64-95A1-A6A76FF3BE41}" destId="{0603F92F-F012-4151-B7DB-802787BFECA7}" srcOrd="1" destOrd="0" presId="urn:microsoft.com/office/officeart/2009/3/layout/StepUpProcess"/>
    <dgm:cxn modelId="{66497507-C082-41B1-8E8D-73DDC4160597}" type="presParOf" srcId="{D3D3B06C-02F5-4C64-95A1-A6A76FF3BE41}" destId="{D4647168-D681-4581-82F3-DEC44B177A5D}" srcOrd="2" destOrd="0" presId="urn:microsoft.com/office/officeart/2009/3/layout/StepUpProcess"/>
    <dgm:cxn modelId="{4CEB859B-F4DB-4DCE-A2EE-DF1DC919048A}" type="presParOf" srcId="{0B533377-F9B7-456D-AE6D-E1AFA4235BD1}" destId="{AE1A1574-CB87-46A5-97FA-C6380F85784E}" srcOrd="1" destOrd="0" presId="urn:microsoft.com/office/officeart/2009/3/layout/StepUpProcess"/>
    <dgm:cxn modelId="{D7633277-6910-41E0-B18A-7C356E7A2CF6}" type="presParOf" srcId="{AE1A1574-CB87-46A5-97FA-C6380F85784E}" destId="{5D58CD1C-CDA8-4BC4-8BBD-3CF99654A19D}" srcOrd="0" destOrd="0" presId="urn:microsoft.com/office/officeart/2009/3/layout/StepUpProcess"/>
    <dgm:cxn modelId="{57A13E3C-F88A-4B9B-84B1-5B1C3E9DAA04}" type="presParOf" srcId="{0B533377-F9B7-456D-AE6D-E1AFA4235BD1}" destId="{3A3591C3-CBC8-42C6-BF42-2EE71BCAAC47}" srcOrd="2" destOrd="0" presId="urn:microsoft.com/office/officeart/2009/3/layout/StepUpProcess"/>
    <dgm:cxn modelId="{BFE29FE8-2860-4FD9-A088-64722DE24765}" type="presParOf" srcId="{3A3591C3-CBC8-42C6-BF42-2EE71BCAAC47}" destId="{E07B0626-5E8B-4469-B3AC-605EFEFFD32E}" srcOrd="0" destOrd="0" presId="urn:microsoft.com/office/officeart/2009/3/layout/StepUpProcess"/>
    <dgm:cxn modelId="{3A0A337C-5130-4702-80B3-EF6D944DAD8A}" type="presParOf" srcId="{3A3591C3-CBC8-42C6-BF42-2EE71BCAAC47}" destId="{17C4D543-C18E-4E41-AFDA-D20641A7C9BC}" srcOrd="1" destOrd="0" presId="urn:microsoft.com/office/officeart/2009/3/layout/StepUpProcess"/>
    <dgm:cxn modelId="{9D3950FC-72B3-44F1-A336-16E1EDFDC32D}" type="presParOf" srcId="{3A3591C3-CBC8-42C6-BF42-2EE71BCAAC47}" destId="{89B3D92B-9290-482B-810C-F2A587992B66}" srcOrd="2" destOrd="0" presId="urn:microsoft.com/office/officeart/2009/3/layout/StepUpProcess"/>
    <dgm:cxn modelId="{EEA6105E-2009-4E7E-9E68-056D355A7184}" type="presParOf" srcId="{0B533377-F9B7-456D-AE6D-E1AFA4235BD1}" destId="{5041D4BF-02FC-4FA5-BA44-9391C794AA9C}" srcOrd="3" destOrd="0" presId="urn:microsoft.com/office/officeart/2009/3/layout/StepUpProcess"/>
    <dgm:cxn modelId="{A39785A5-8BFA-4444-82F8-D11D8F7305D0}" type="presParOf" srcId="{5041D4BF-02FC-4FA5-BA44-9391C794AA9C}" destId="{FC674CA2-ACEA-492F-A4FD-51CF23BDCBF8}" srcOrd="0" destOrd="0" presId="urn:microsoft.com/office/officeart/2009/3/layout/StepUpProcess"/>
    <dgm:cxn modelId="{12A292EE-AD41-400C-9EB0-C41B6657FE6C}" type="presParOf" srcId="{0B533377-F9B7-456D-AE6D-E1AFA4235BD1}" destId="{008EBDF2-DB0C-4B87-9BF1-3340C13E0475}" srcOrd="4" destOrd="0" presId="urn:microsoft.com/office/officeart/2009/3/layout/StepUpProcess"/>
    <dgm:cxn modelId="{35D7E79B-93A5-4A33-AB82-464B7421F395}" type="presParOf" srcId="{008EBDF2-DB0C-4B87-9BF1-3340C13E0475}" destId="{35F53F03-73D6-4736-9296-DB361BA744BA}" srcOrd="0" destOrd="0" presId="urn:microsoft.com/office/officeart/2009/3/layout/StepUpProcess"/>
    <dgm:cxn modelId="{7A3A0ABB-9FE0-46E0-AF22-C6E5636E1397}" type="presParOf" srcId="{008EBDF2-DB0C-4B87-9BF1-3340C13E0475}" destId="{2AA76028-2CDD-4681-B7DF-C2F5033E7622}" srcOrd="1" destOrd="0" presId="urn:microsoft.com/office/officeart/2009/3/layout/StepUpProcess"/>
    <dgm:cxn modelId="{93B5BA5F-4E56-4764-A313-5E6B27BC58F3}" type="presParOf" srcId="{008EBDF2-DB0C-4B87-9BF1-3340C13E0475}" destId="{53A3DBD3-D184-4128-9DF9-A8C6FFBBB5C3}" srcOrd="2" destOrd="0" presId="urn:microsoft.com/office/officeart/2009/3/layout/StepUpProcess"/>
    <dgm:cxn modelId="{895A8A86-CB56-4699-9901-A6D7F13B4EAB}" type="presParOf" srcId="{0B533377-F9B7-456D-AE6D-E1AFA4235BD1}" destId="{39FF79E5-1FBB-46DD-9207-898FC96730D0}" srcOrd="5" destOrd="0" presId="urn:microsoft.com/office/officeart/2009/3/layout/StepUpProcess"/>
    <dgm:cxn modelId="{A3960E01-6D03-4F38-993D-568C929EC2F9}" type="presParOf" srcId="{39FF79E5-1FBB-46DD-9207-898FC96730D0}" destId="{13C62230-9454-40BB-A6CD-2FC46AFF7A5E}" srcOrd="0" destOrd="0" presId="urn:microsoft.com/office/officeart/2009/3/layout/StepUpProcess"/>
    <dgm:cxn modelId="{8B56C3C9-4034-44B6-B352-8D679496119A}" type="presParOf" srcId="{0B533377-F9B7-456D-AE6D-E1AFA4235BD1}" destId="{C0DA8916-88DA-4E33-982E-793015E6067A}" srcOrd="6" destOrd="0" presId="urn:microsoft.com/office/officeart/2009/3/layout/StepUpProcess"/>
    <dgm:cxn modelId="{0ED6A803-59C8-497B-A3F9-20137DC43B09}" type="presParOf" srcId="{C0DA8916-88DA-4E33-982E-793015E6067A}" destId="{A19F097B-5847-4261-8804-D379A69ECB6A}" srcOrd="0" destOrd="0" presId="urn:microsoft.com/office/officeart/2009/3/layout/StepUpProcess"/>
    <dgm:cxn modelId="{4D957D9A-A9EE-42B3-B617-1381D8897316}" type="presParOf" srcId="{C0DA8916-88DA-4E33-982E-793015E6067A}" destId="{517349AE-64B0-4B53-AD9C-5D32C129DC2E}" srcOrd="1" destOrd="0" presId="urn:microsoft.com/office/officeart/2009/3/layout/StepUpProcess"/>
    <dgm:cxn modelId="{FD482490-40BA-4FCE-8D0C-2CC490E9AB1A}" type="presParOf" srcId="{C0DA8916-88DA-4E33-982E-793015E6067A}" destId="{7CFD2F3F-145E-498E-B0A8-EC90667A3225}" srcOrd="2" destOrd="0" presId="urn:microsoft.com/office/officeart/2009/3/layout/StepUpProcess"/>
    <dgm:cxn modelId="{712BC821-665F-409D-9A04-571D5DAA4C0B}" type="presParOf" srcId="{0B533377-F9B7-456D-AE6D-E1AFA4235BD1}" destId="{2A0C4191-F1B8-4A74-927D-6DA405E058A3}" srcOrd="7" destOrd="0" presId="urn:microsoft.com/office/officeart/2009/3/layout/StepUpProcess"/>
    <dgm:cxn modelId="{F4B4E6A0-E15A-4E9A-BDAB-FD8F8BF12E07}" type="presParOf" srcId="{2A0C4191-F1B8-4A74-927D-6DA405E058A3}" destId="{32FDC9D8-A5EF-487C-86B6-C40C6C7294CB}" srcOrd="0" destOrd="0" presId="urn:microsoft.com/office/officeart/2009/3/layout/StepUpProcess"/>
    <dgm:cxn modelId="{F943E1ED-67CF-4039-BD8E-C461FC336DF4}" type="presParOf" srcId="{0B533377-F9B7-456D-AE6D-E1AFA4235BD1}" destId="{2CC3685A-9D11-4F99-9A3C-B5EDBF5B6CDB}" srcOrd="8" destOrd="0" presId="urn:microsoft.com/office/officeart/2009/3/layout/StepUpProcess"/>
    <dgm:cxn modelId="{472CE62B-F400-4098-97DD-294EDD9BED75}" type="presParOf" srcId="{2CC3685A-9D11-4F99-9A3C-B5EDBF5B6CDB}" destId="{E8D377FD-91CF-42FD-9DBC-5B3F0FE55BF2}" srcOrd="0" destOrd="0" presId="urn:microsoft.com/office/officeart/2009/3/layout/StepUpProcess"/>
    <dgm:cxn modelId="{E05D70BA-6A48-4B8F-8AF1-AB702734C47F}" type="presParOf" srcId="{2CC3685A-9D11-4F99-9A3C-B5EDBF5B6CDB}" destId="{D6FB1D0C-66E1-4B6D-818E-B69D904EBD7B}" srcOrd="1" destOrd="0" presId="urn:microsoft.com/office/officeart/2009/3/layout/StepUpProcess"/>
    <dgm:cxn modelId="{F906D4BE-4173-4052-BE92-8C8CC040DE0A}" type="presParOf" srcId="{2CC3685A-9D11-4F99-9A3C-B5EDBF5B6CDB}" destId="{EE296420-484C-4A4B-8B34-11B3E5DCFAC0}" srcOrd="2" destOrd="0" presId="urn:microsoft.com/office/officeart/2009/3/layout/StepUpProcess"/>
    <dgm:cxn modelId="{278BE542-B80C-4766-991B-522448B6FFB4}" type="presParOf" srcId="{0B533377-F9B7-456D-AE6D-E1AFA4235BD1}" destId="{29655168-361D-43E0-AE1B-71D7D59C8FBD}" srcOrd="9" destOrd="0" presId="urn:microsoft.com/office/officeart/2009/3/layout/StepUpProcess"/>
    <dgm:cxn modelId="{B72DDB25-B6CF-4F1A-812F-2E593149AB8E}" type="presParOf" srcId="{29655168-361D-43E0-AE1B-71D7D59C8FBD}" destId="{B398FBF6-635E-41F7-A394-16F32AA1B7E7}" srcOrd="0" destOrd="0" presId="urn:microsoft.com/office/officeart/2009/3/layout/StepUpProcess"/>
    <dgm:cxn modelId="{BFF37920-A060-4312-814F-D323EE5DE739}" type="presParOf" srcId="{0B533377-F9B7-456D-AE6D-E1AFA4235BD1}" destId="{3F9E6335-BD80-4911-8D03-F33530E9949C}" srcOrd="10" destOrd="0" presId="urn:microsoft.com/office/officeart/2009/3/layout/StepUpProcess"/>
    <dgm:cxn modelId="{259FC1F5-42F2-4E6F-B999-F8CBE8C97B74}" type="presParOf" srcId="{3F9E6335-BD80-4911-8D03-F33530E9949C}" destId="{31913E45-FAC4-49FD-A0B8-4BFB25765C5B}" srcOrd="0" destOrd="0" presId="urn:microsoft.com/office/officeart/2009/3/layout/StepUpProcess"/>
    <dgm:cxn modelId="{F90CA83A-A519-4FB8-9F0C-0C7FDBE69E60}" type="presParOf" srcId="{3F9E6335-BD80-4911-8D03-F33530E9949C}" destId="{34598AC7-FEF4-4FF4-A5C8-7FA44C7FBCEA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E8CAB-B773-4BA5-B8D1-42DA25E2A1A0}">
      <dsp:nvSpPr>
        <dsp:cNvPr id="0" name=""/>
        <dsp:cNvSpPr/>
      </dsp:nvSpPr>
      <dsp:spPr>
        <a:xfrm rot="5400000">
          <a:off x="356812" y="2860886"/>
          <a:ext cx="1060329" cy="1764364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3F92F-F012-4151-B7DB-802787BFECA7}">
      <dsp:nvSpPr>
        <dsp:cNvPr id="0" name=""/>
        <dsp:cNvSpPr/>
      </dsp:nvSpPr>
      <dsp:spPr>
        <a:xfrm>
          <a:off x="179817" y="3388051"/>
          <a:ext cx="1592877" cy="13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FASE 0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b="1" kern="1200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E0 </a:t>
          </a:r>
          <a:r>
            <a:rPr lang="pt-BR" sz="1050" kern="1200" dirty="0">
              <a:latin typeface="Segoe UI" panose="020B0502040204020203" pitchFamily="34" charset="0"/>
              <a:cs typeface="Segoe UI" panose="020B0502040204020203" pitchFamily="34" charset="0"/>
            </a:rPr>
            <a:t>Plano de Trabalho</a:t>
          </a:r>
        </a:p>
      </dsp:txBody>
      <dsp:txXfrm>
        <a:off x="179817" y="3388051"/>
        <a:ext cx="1592877" cy="1396250"/>
      </dsp:txXfrm>
    </dsp:sp>
    <dsp:sp modelId="{D4647168-D681-4581-82F3-DEC44B177A5D}">
      <dsp:nvSpPr>
        <dsp:cNvPr id="0" name=""/>
        <dsp:cNvSpPr/>
      </dsp:nvSpPr>
      <dsp:spPr>
        <a:xfrm>
          <a:off x="1472152" y="2730992"/>
          <a:ext cx="300542" cy="300542"/>
        </a:xfrm>
        <a:prstGeom prst="triangle">
          <a:avLst>
            <a:gd name="adj" fmla="val 100000"/>
          </a:avLst>
        </a:prstGeom>
        <a:solidFill>
          <a:srgbClr val="0066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B0626-5E8B-4469-B3AC-605EFEFFD32E}">
      <dsp:nvSpPr>
        <dsp:cNvPr id="0" name=""/>
        <dsp:cNvSpPr/>
      </dsp:nvSpPr>
      <dsp:spPr>
        <a:xfrm rot="5400000">
          <a:off x="2310146" y="2378358"/>
          <a:ext cx="1060329" cy="1764364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4D543-C18E-4E41-AFDA-D20641A7C9BC}">
      <dsp:nvSpPr>
        <dsp:cNvPr id="0" name=""/>
        <dsp:cNvSpPr/>
      </dsp:nvSpPr>
      <dsp:spPr>
        <a:xfrm>
          <a:off x="2147606" y="2922278"/>
          <a:ext cx="1949602" cy="13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FASE 1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b="1" kern="1200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E1</a:t>
          </a:r>
          <a:r>
            <a:rPr lang="pt-BR" sz="1050" kern="1200" dirty="0">
              <a:latin typeface="Segoe UI" panose="020B0502040204020203" pitchFamily="34" charset="0"/>
              <a:cs typeface="Segoe UI" panose="020B0502040204020203" pitchFamily="34" charset="0"/>
            </a:rPr>
            <a:t> Conhecimento dos setores usuários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b="1" kern="1200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E2</a:t>
          </a:r>
          <a:r>
            <a:rPr lang="pt-BR" sz="1050" kern="1200" dirty="0">
              <a:latin typeface="Segoe UI" panose="020B0502040204020203" pitchFamily="34" charset="0"/>
              <a:cs typeface="Segoe UI" panose="020B0502040204020203" pitchFamily="34" charset="0"/>
            </a:rPr>
            <a:t> Identificação   das intervenções estratégicas</a:t>
          </a:r>
        </a:p>
      </dsp:txBody>
      <dsp:txXfrm>
        <a:off x="2147606" y="2922278"/>
        <a:ext cx="1949602" cy="1396250"/>
      </dsp:txXfrm>
    </dsp:sp>
    <dsp:sp modelId="{89B3D92B-9290-482B-810C-F2A587992B66}">
      <dsp:nvSpPr>
        <dsp:cNvPr id="0" name=""/>
        <dsp:cNvSpPr/>
      </dsp:nvSpPr>
      <dsp:spPr>
        <a:xfrm>
          <a:off x="3425486" y="2248464"/>
          <a:ext cx="300542" cy="300542"/>
        </a:xfrm>
        <a:prstGeom prst="triangle">
          <a:avLst>
            <a:gd name="adj" fmla="val 100000"/>
          </a:avLst>
        </a:prstGeom>
        <a:solidFill>
          <a:srgbClr val="0066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53F03-73D6-4736-9296-DB361BA744BA}">
      <dsp:nvSpPr>
        <dsp:cNvPr id="0" name=""/>
        <dsp:cNvSpPr/>
      </dsp:nvSpPr>
      <dsp:spPr>
        <a:xfrm rot="5400000">
          <a:off x="4256800" y="1895830"/>
          <a:ext cx="1060329" cy="1764364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76028-2CDD-4681-B7DF-C2F5033E7622}">
      <dsp:nvSpPr>
        <dsp:cNvPr id="0" name=""/>
        <dsp:cNvSpPr/>
      </dsp:nvSpPr>
      <dsp:spPr>
        <a:xfrm>
          <a:off x="4115445" y="2423093"/>
          <a:ext cx="1769607" cy="13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FASE 2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b="1" kern="1200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E3</a:t>
          </a:r>
          <a:r>
            <a:rPr lang="pt-BR" sz="1050" kern="1200" dirty="0">
              <a:latin typeface="Segoe UI" panose="020B0502040204020203" pitchFamily="34" charset="0"/>
              <a:cs typeface="Segoe UI" panose="020B0502040204020203" pitchFamily="34" charset="0"/>
            </a:rPr>
            <a:t> Elaboração preliminar dos cenários e objetivos a serem perseguidos</a:t>
          </a:r>
        </a:p>
      </dsp:txBody>
      <dsp:txXfrm>
        <a:off x="4115445" y="2423093"/>
        <a:ext cx="1769607" cy="1396250"/>
      </dsp:txXfrm>
    </dsp:sp>
    <dsp:sp modelId="{53A3DBD3-D184-4128-9DF9-A8C6FFBBB5C3}">
      <dsp:nvSpPr>
        <dsp:cNvPr id="0" name=""/>
        <dsp:cNvSpPr/>
      </dsp:nvSpPr>
      <dsp:spPr>
        <a:xfrm>
          <a:off x="5372139" y="1765936"/>
          <a:ext cx="300542" cy="300542"/>
        </a:xfrm>
        <a:prstGeom prst="triangle">
          <a:avLst>
            <a:gd name="adj" fmla="val 100000"/>
          </a:avLst>
        </a:prstGeom>
        <a:solidFill>
          <a:srgbClr val="0066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F097B-5847-4261-8804-D379A69ECB6A}">
      <dsp:nvSpPr>
        <dsp:cNvPr id="0" name=""/>
        <dsp:cNvSpPr/>
      </dsp:nvSpPr>
      <dsp:spPr>
        <a:xfrm rot="5400000">
          <a:off x="6206793" y="1413303"/>
          <a:ext cx="1060329" cy="1764364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349AE-64B0-4B53-AD9C-5D32C129DC2E}">
      <dsp:nvSpPr>
        <dsp:cNvPr id="0" name=""/>
        <dsp:cNvSpPr/>
      </dsp:nvSpPr>
      <dsp:spPr>
        <a:xfrm>
          <a:off x="6029798" y="1940467"/>
          <a:ext cx="1592877" cy="13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FASE 3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b="1" kern="1200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E4</a:t>
          </a:r>
          <a:r>
            <a:rPr lang="pt-BR" sz="1050" kern="1200" dirty="0">
              <a:latin typeface="Segoe UI" panose="020B0502040204020203" pitchFamily="34" charset="0"/>
              <a:cs typeface="Segoe UI" panose="020B0502040204020203" pitchFamily="34" charset="0"/>
            </a:rPr>
            <a:t> Estudos econômicos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b="1" kern="1200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E5</a:t>
          </a:r>
          <a:r>
            <a:rPr lang="pt-BR" sz="1050" kern="1200" dirty="0">
              <a:latin typeface="Segoe UI" panose="020B0502040204020203" pitchFamily="34" charset="0"/>
              <a:cs typeface="Segoe UI" panose="020B0502040204020203" pitchFamily="34" charset="0"/>
            </a:rPr>
            <a:t> Análise de sensibilidade</a:t>
          </a:r>
        </a:p>
      </dsp:txBody>
      <dsp:txXfrm>
        <a:off x="6029798" y="1940467"/>
        <a:ext cx="1592877" cy="1396250"/>
      </dsp:txXfrm>
    </dsp:sp>
    <dsp:sp modelId="{7CFD2F3F-145E-498E-B0A8-EC90667A3225}">
      <dsp:nvSpPr>
        <dsp:cNvPr id="0" name=""/>
        <dsp:cNvSpPr/>
      </dsp:nvSpPr>
      <dsp:spPr>
        <a:xfrm>
          <a:off x="7322133" y="1283408"/>
          <a:ext cx="300542" cy="300542"/>
        </a:xfrm>
        <a:prstGeom prst="triangle">
          <a:avLst>
            <a:gd name="adj" fmla="val 100000"/>
          </a:avLst>
        </a:prstGeom>
        <a:solidFill>
          <a:srgbClr val="0066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377FD-91CF-42FD-9DBC-5B3F0FE55BF2}">
      <dsp:nvSpPr>
        <dsp:cNvPr id="0" name=""/>
        <dsp:cNvSpPr/>
      </dsp:nvSpPr>
      <dsp:spPr>
        <a:xfrm rot="5400000">
          <a:off x="8156787" y="930775"/>
          <a:ext cx="1060329" cy="1764364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B1D0C-66E1-4B6D-818E-B69D904EBD7B}">
      <dsp:nvSpPr>
        <dsp:cNvPr id="0" name=""/>
        <dsp:cNvSpPr/>
      </dsp:nvSpPr>
      <dsp:spPr>
        <a:xfrm>
          <a:off x="7979792" y="1457939"/>
          <a:ext cx="1592877" cy="13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FASE 4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b="1" kern="1200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E6</a:t>
          </a:r>
          <a:r>
            <a:rPr lang="pt-BR" sz="1050" kern="1200" dirty="0">
              <a:latin typeface="Segoe UI" panose="020B0502040204020203" pitchFamily="34" charset="0"/>
              <a:cs typeface="Segoe UI" panose="020B0502040204020203" pitchFamily="34" charset="0"/>
            </a:rPr>
            <a:t> Cenários Finais e Proposição de mecanismos e valores para cada cenário</a:t>
          </a:r>
        </a:p>
      </dsp:txBody>
      <dsp:txXfrm>
        <a:off x="7979792" y="1457939"/>
        <a:ext cx="1592877" cy="1396250"/>
      </dsp:txXfrm>
    </dsp:sp>
    <dsp:sp modelId="{EE296420-484C-4A4B-8B34-11B3E5DCFAC0}">
      <dsp:nvSpPr>
        <dsp:cNvPr id="0" name=""/>
        <dsp:cNvSpPr/>
      </dsp:nvSpPr>
      <dsp:spPr>
        <a:xfrm>
          <a:off x="9272126" y="800880"/>
          <a:ext cx="300542" cy="300542"/>
        </a:xfrm>
        <a:prstGeom prst="triangle">
          <a:avLst>
            <a:gd name="adj" fmla="val 100000"/>
          </a:avLst>
        </a:prstGeom>
        <a:solidFill>
          <a:srgbClr val="0066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13E45-FAC4-49FD-A0B8-4BFB25765C5B}">
      <dsp:nvSpPr>
        <dsp:cNvPr id="0" name=""/>
        <dsp:cNvSpPr/>
      </dsp:nvSpPr>
      <dsp:spPr>
        <a:xfrm rot="5400000">
          <a:off x="10106781" y="448247"/>
          <a:ext cx="1060329" cy="1764364"/>
        </a:xfrm>
        <a:prstGeom prst="corner">
          <a:avLst>
            <a:gd name="adj1" fmla="val 16120"/>
            <a:gd name="adj2" fmla="val 16110"/>
          </a:avLst>
        </a:prstGeom>
        <a:solidFill>
          <a:srgbClr val="0066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98AC7-FEF4-4FF4-A5C8-7FA44C7FBCEA}">
      <dsp:nvSpPr>
        <dsp:cNvPr id="0" name=""/>
        <dsp:cNvSpPr/>
      </dsp:nvSpPr>
      <dsp:spPr>
        <a:xfrm>
          <a:off x="9934581" y="970748"/>
          <a:ext cx="1592877" cy="13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rPr>
            <a:t>FASE 5</a:t>
          </a:r>
          <a:endParaRPr lang="pt-BR" sz="2000" kern="1200" dirty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b="1" kern="1200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E7 </a:t>
          </a:r>
          <a:r>
            <a:rPr lang="pt-BR" sz="1050" kern="1200" dirty="0">
              <a:latin typeface="Segoe UI" panose="020B0502040204020203" pitchFamily="34" charset="0"/>
              <a:cs typeface="Segoe UI" panose="020B0502040204020203" pitchFamily="34" charset="0"/>
            </a:rPr>
            <a:t>Benefícios da cobrança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50" b="1" kern="1200" dirty="0">
              <a:solidFill>
                <a:srgbClr val="006600"/>
              </a:solidFill>
              <a:latin typeface="Segoe UI" panose="020B0502040204020203" pitchFamily="34" charset="0"/>
              <a:cs typeface="Segoe UI" panose="020B0502040204020203" pitchFamily="34" charset="0"/>
            </a:rPr>
            <a:t>E8</a:t>
          </a:r>
          <a:r>
            <a:rPr lang="pt-BR" sz="1050" kern="1200" dirty="0">
              <a:latin typeface="Segoe UI" panose="020B0502040204020203" pitchFamily="34" charset="0"/>
              <a:cs typeface="Segoe UI" panose="020B0502040204020203" pitchFamily="34" charset="0"/>
            </a:rPr>
            <a:t> Relatórios Finais</a:t>
          </a:r>
        </a:p>
      </dsp:txBody>
      <dsp:txXfrm>
        <a:off x="9934581" y="970748"/>
        <a:ext cx="1592877" cy="139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BF72-EA80-4A8A-BBE9-2F8DBF334180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B1C18-06D4-48AC-A266-A329675C2F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80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299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0A9134A7-0A56-40D3-AE4E-680F103E25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8FD557BD-D0E6-4B01-A19A-DA4E57DB9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DFD81-9DE0-A375-969D-DF22F609B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279C57-7B10-7F37-562C-FA18C19B1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44DF32-B09C-C38C-0140-17B8A337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EBC-C1F4-4E5F-B020-7F2F8325CBE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539DF7-9655-E5A1-D8BE-E2B6E44B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64BF02-8867-AF1B-8BF5-7C63A91E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3752-B0E6-4581-A301-714BA00F3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2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FDA2D-7134-7B07-3D32-26AB679A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ED75BA-DA24-2A96-63FA-CCCB0980E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0428D6-40B1-A8D3-8B02-0AC8CD1C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EBC-C1F4-4E5F-B020-7F2F8325CBE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D44B6D-00D6-46A9-A4CF-4823C209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489A35-1640-D54F-FBD8-165B0050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3752-B0E6-4581-A301-714BA00F3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21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57C1C7-EB50-70D6-8F15-C2917A155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3C19FD-EF50-6C0A-BFE7-DFB1B1C5B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3B992-333F-2E21-B1F4-B671E1B5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EBC-C1F4-4E5F-B020-7F2F8325CBE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F02330-F14A-EA51-B06C-747ADF41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E35C9B-6635-6A91-7EE1-BFEDFBD4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3752-B0E6-4581-A301-714BA00F3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04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62C44-DBAA-0B5A-F681-084B48816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6BBD94-3214-32C8-C106-742184E42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4630BF-2C32-7799-E9D2-66BA1F6A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EBC-C1F4-4E5F-B020-7F2F8325CBE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11937B-D28B-D6F6-E40A-17F1411B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3FE793-BC39-5E9E-C778-2F29D22F8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3752-B0E6-4581-A301-714BA00F3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82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E3E23-6AAA-F087-B806-E97BBE88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EDC58F-A552-D433-58DA-EDD89B1B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30E213-3180-71FF-0546-B0274305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EBC-C1F4-4E5F-B020-7F2F8325CBE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B689BC-DD44-6443-9F2B-1AD89D7A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79D09F-7AFC-CA5B-8194-CFE20C3E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3752-B0E6-4581-A301-714BA00F3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67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7DB0C-0471-14A0-671F-B6AA0AA0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8431FD-3E33-0E12-EEB1-C7BFBCA9D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285CC1-5CFC-2741-7C39-F946E5182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79FE26-7EA7-2738-0CA3-3EE32522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EBC-C1F4-4E5F-B020-7F2F8325CBE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6325F2-5896-0F87-9FC8-ABDAAB27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13A7EA-89CD-1D86-F04F-82A2C446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3752-B0E6-4581-A301-714BA00F3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70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0D87C-5EA8-6E22-723C-24578CFE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D7CE7D-537C-DCD7-29B5-62CF0ED00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C0664A-A7A8-1FA8-B6F6-B53C3B5A9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93A4E9-151E-C2D9-48B2-24F11AD35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67EFEB-663E-2DFE-81CA-2F7BBFDE6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CE2429-5D64-CB47-03B1-313322B8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EBC-C1F4-4E5F-B020-7F2F8325CBE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CE6607-EDDB-DF1D-C61D-88CA7BDC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41EBBF7-5583-FFC0-0F8A-487C5746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3752-B0E6-4581-A301-714BA00F3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46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3970F-AD7E-8135-3276-76B76690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CB675DC-C8EF-B06F-649C-6408DB67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EBC-C1F4-4E5F-B020-7F2F8325CBE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2547FE-29C8-A9A2-6546-5BC6B43F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9F258D-B8F2-6C2C-C508-5BF31B39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3752-B0E6-4581-A301-714BA00F3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27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09386A1-799A-680E-C35D-C6B0C752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EBC-C1F4-4E5F-B020-7F2F8325CBE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F749EE-30E1-E1E2-58C5-5728DC068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A7C59D-236B-8217-0468-888735F3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3752-B0E6-4581-A301-714BA00F3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53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B7FFE-4C43-11A1-B8CF-781FF506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2078CC-7DBB-7451-881F-39DC6CE34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BE8E92-BA4C-1AE5-D90A-AFD6B3B3E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8F2F73-4344-C48B-5BD9-03B5D505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EBC-C1F4-4E5F-B020-7F2F8325CBE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D8C831-2704-F5F0-E897-B4EA6F64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F5F35D-1BEF-9EBF-38A8-6A62C539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3752-B0E6-4581-A301-714BA00F3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22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43D0B1-97DC-9F66-7EF3-1D89A839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4B2DC0-F821-8D95-12C3-C05898B6A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FE19AE-3D59-E7A7-A64D-59D580CDF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36F148-C82F-8529-876D-7E684283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7EBC-C1F4-4E5F-B020-7F2F8325CBE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498F60-B184-EF1E-A348-F72D9A3E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34678F-8519-67A8-8424-D1F2D374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3752-B0E6-4581-A301-714BA00F3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71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69A6F3-7A11-C57C-5E75-B42D0F56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E527CE-81A9-99EF-5A99-6F70E2B24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0FB2A6-9F72-CD73-F3BF-6135BF0C2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47EBC-C1F4-4E5F-B020-7F2F8325CBE5}" type="datetimeFigureOut">
              <a:rPr lang="pt-BR" smtClean="0"/>
              <a:t>19/06/2024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926AC4-90CA-33DF-56CC-8D509189E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2C27B8-F982-0433-79A7-7E22849A1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83752-B0E6-4581-A301-714BA00F3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9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515EF5F2-543A-4470-99CA-0E5AC7136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6988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04855F88-A816-4E20-B3B9-2F659F68434B}"/>
              </a:ext>
            </a:extLst>
          </p:cNvPr>
          <p:cNvSpPr txBox="1">
            <a:spLocks/>
          </p:cNvSpPr>
          <p:nvPr/>
        </p:nvSpPr>
        <p:spPr bwMode="auto">
          <a:xfrm>
            <a:off x="784225" y="5592763"/>
            <a:ext cx="57594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pt-BR" altLang="pt-BR" sz="2000" dirty="0">
                <a:solidFill>
                  <a:srgbClr val="D6D5D5"/>
                </a:solidFill>
                <a:latin typeface="Montserrat Light" panose="020B0604020202020204" pitchFamily="2" charset="0"/>
                <a:ea typeface="Montserrat Light" panose="020B0604020202020204" pitchFamily="2" charset="0"/>
                <a:cs typeface="Montserrat Light" panose="020B0604020202020204" pitchFamily="2" charset="0"/>
                <a:sym typeface="Montserrat Light" panose="020B0604020202020204" pitchFamily="2" charset="0"/>
              </a:rPr>
              <a:t>18 de junho de 2024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CE043240-F6E8-42C4-BC58-0E76CD9755A0}"/>
              </a:ext>
            </a:extLst>
          </p:cNvPr>
          <p:cNvSpPr txBox="1">
            <a:spLocks/>
          </p:cNvSpPr>
          <p:nvPr/>
        </p:nvSpPr>
        <p:spPr bwMode="auto">
          <a:xfrm>
            <a:off x="781050" y="504825"/>
            <a:ext cx="92757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r>
              <a:rPr lang="pt-BR" sz="5400" dirty="0">
                <a:solidFill>
                  <a:schemeClr val="bg1"/>
                </a:solidFill>
              </a:rPr>
              <a:t>Cobrança pelo uso da água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750B684-285E-12BD-FE47-C850F434D0DB}"/>
              </a:ext>
            </a:extLst>
          </p:cNvPr>
          <p:cNvSpPr txBox="1">
            <a:spLocks/>
          </p:cNvSpPr>
          <p:nvPr/>
        </p:nvSpPr>
        <p:spPr bwMode="auto">
          <a:xfrm>
            <a:off x="858247" y="2340111"/>
            <a:ext cx="5759450" cy="131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pt-BR" altLang="pt-BR" sz="2800" dirty="0">
                <a:solidFill>
                  <a:srgbClr val="D6D5D5"/>
                </a:solidFill>
                <a:latin typeface="Montserrat Light" panose="020B0604020202020204" pitchFamily="2" charset="0"/>
                <a:ea typeface="Montserrat Light" panose="020B0604020202020204" pitchFamily="2" charset="0"/>
                <a:cs typeface="Montserrat Light" panose="020B0604020202020204" pitchFamily="2" charset="0"/>
                <a:sym typeface="Montserrat Light" panose="020B0604020202020204" pitchFamily="2" charset="0"/>
              </a:rPr>
              <a:t>Estudo para implementação no CBH Paranapanema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C82BB-5F00-475A-8DCB-7C72F190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solidFill>
                  <a:schemeClr val="accent1">
                    <a:lumMod val="75000"/>
                  </a:schemeClr>
                </a:solidFill>
              </a:rPr>
              <a:t>Situação atual do estudo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6024E-B304-60E1-21AA-B58E06C7B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Estamos finalizando o 3º mês do estudo</a:t>
            </a:r>
          </a:p>
          <a:p>
            <a:pPr marL="0" indent="0" algn="just">
              <a:buNone/>
            </a:pPr>
            <a:r>
              <a:rPr lang="pt-BR" sz="2400" dirty="0"/>
              <a:t>Avançamos na análise da base de outorgas, para conhecimento dos setores usuários.</a:t>
            </a:r>
          </a:p>
          <a:p>
            <a:pPr marL="0" indent="0" algn="just">
              <a:buNone/>
            </a:pPr>
            <a:r>
              <a:rPr lang="pt-BR" sz="2400" dirty="0"/>
              <a:t>Vinculação das outorgas às atividades econômicas subjacentes (segundo códigos CNAE), necessário para a modelagem econômica.</a:t>
            </a:r>
          </a:p>
          <a:p>
            <a:pPr marL="0" indent="0" algn="just">
              <a:buNone/>
            </a:pPr>
            <a:r>
              <a:rPr lang="pt-BR" sz="2400" dirty="0"/>
              <a:t>Dúvidas acerca da atividade econômica de cerca de 200 interferências: foram enviados 135 e-mails aos usuários responsáveis buscando esclarecimentos.</a:t>
            </a:r>
          </a:p>
          <a:p>
            <a:pPr marL="0" indent="0" algn="just">
              <a:buNone/>
            </a:pPr>
            <a:r>
              <a:rPr lang="pt-BR" sz="2400" dirty="0"/>
              <a:t>Apesar de o retorno aos e-mails ter sido muito baixo, algumas poucas interferências de grande porte foram validadas.</a:t>
            </a:r>
          </a:p>
        </p:txBody>
      </p:sp>
      <p:pic>
        <p:nvPicPr>
          <p:cNvPr id="4" name="Picture 2" descr="Manual de Identidade Visual">
            <a:extLst>
              <a:ext uri="{FF2B5EF4-FFF2-40B4-BE49-F238E27FC236}">
                <a16:creationId xmlns:a16="http://schemas.microsoft.com/office/drawing/2014/main" id="{6B9C26F1-51DA-7FD3-89C6-F38FEEF4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60148"/>
          <a:stretch/>
        </p:blipFill>
        <p:spPr bwMode="auto">
          <a:xfrm>
            <a:off x="10307638" y="534237"/>
            <a:ext cx="1584176" cy="1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4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C82BB-5F00-475A-8DCB-7C72F190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solidFill>
                  <a:schemeClr val="accent1">
                    <a:lumMod val="75000"/>
                  </a:schemeClr>
                </a:solidFill>
              </a:rPr>
              <a:t>Situação atual do estudo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6024E-B304-60E1-21AA-B58E06C7B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1571"/>
            <a:ext cx="10515600" cy="37059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Da mesma forma, foi feito contato com os órgãos estaduais (IAT e DAEE) para confirmar algumas informações acerca da base de outorgas.</a:t>
            </a:r>
          </a:p>
          <a:p>
            <a:pPr algn="just"/>
            <a:r>
              <a:rPr lang="pt-BR" sz="2400" dirty="0"/>
              <a:t>O IAT prontamente se manifestou e permitiu consolidar as informações paranaenses.</a:t>
            </a:r>
          </a:p>
          <a:p>
            <a:pPr algn="just"/>
            <a:r>
              <a:rPr lang="pt-BR" sz="2400" dirty="0"/>
              <a:t>Aguardamos ainda o retorno do DAEE quanto às outorgas paulistas.</a:t>
            </a:r>
          </a:p>
        </p:txBody>
      </p:sp>
      <p:pic>
        <p:nvPicPr>
          <p:cNvPr id="4" name="Picture 2" descr="Manual de Identidade Visual">
            <a:extLst>
              <a:ext uri="{FF2B5EF4-FFF2-40B4-BE49-F238E27FC236}">
                <a16:creationId xmlns:a16="http://schemas.microsoft.com/office/drawing/2014/main" id="{6B9C26F1-51DA-7FD3-89C6-F38FEEF4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60148"/>
          <a:stretch/>
        </p:blipFill>
        <p:spPr bwMode="auto">
          <a:xfrm>
            <a:off x="10307638" y="534237"/>
            <a:ext cx="1584176" cy="1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3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C82BB-5F00-475A-8DCB-7C72F190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solidFill>
                  <a:schemeClr val="accent1">
                    <a:lumMod val="75000"/>
                  </a:schemeClr>
                </a:solidFill>
              </a:rPr>
              <a:t>Situação atual do estudo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6024E-B304-60E1-21AA-B58E06C7B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133"/>
            <a:ext cx="10515600" cy="40168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/>
              <a:t>Foi enviado e-mail a 2522 usuários da bacia, inclusive de domínio estadual, convidando-os a responder questionário para coleta de informações sobre os usos e capacidade de pagamento.</a:t>
            </a:r>
          </a:p>
          <a:p>
            <a:pPr marL="0" indent="0" algn="just">
              <a:buNone/>
            </a:pPr>
            <a:r>
              <a:rPr lang="pt-BR" sz="2400" dirty="0"/>
              <a:t>Tivemos baixa adesão ao Questionário até o momento, com 49 respostas (2%).</a:t>
            </a:r>
          </a:p>
          <a:p>
            <a:pPr marL="0" indent="0" algn="just">
              <a:buNone/>
            </a:pPr>
            <a:r>
              <a:rPr lang="pt-BR" sz="2400" dirty="0"/>
              <a:t>Seria muito positivo um apoio dos representantes dos usuários para aumentar a resposta...</a:t>
            </a:r>
          </a:p>
        </p:txBody>
      </p:sp>
      <p:pic>
        <p:nvPicPr>
          <p:cNvPr id="4" name="Picture 2" descr="Manual de Identidade Visual">
            <a:extLst>
              <a:ext uri="{FF2B5EF4-FFF2-40B4-BE49-F238E27FC236}">
                <a16:creationId xmlns:a16="http://schemas.microsoft.com/office/drawing/2014/main" id="{6B9C26F1-51DA-7FD3-89C6-F38FEEF4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60148"/>
          <a:stretch/>
        </p:blipFill>
        <p:spPr bwMode="auto">
          <a:xfrm>
            <a:off x="10307638" y="534237"/>
            <a:ext cx="1584176" cy="1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79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Conteúdo 6" descr="Texto&#10;&#10;Descrição gerada automaticamente">
            <a:extLst>
              <a:ext uri="{FF2B5EF4-FFF2-40B4-BE49-F238E27FC236}">
                <a16:creationId xmlns:a16="http://schemas.microsoft.com/office/drawing/2014/main" id="{5B49BBA3-4EF5-2B84-1E3E-DDF8CC70A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204" b="91719" l="39798" r="59572">
                        <a14:foregroundMark x1="40554" y1="78362" x2="45592" y2="78629"/>
                        <a14:foregroundMark x1="45592" y1="78629" x2="55290" y2="78451"/>
                        <a14:foregroundMark x1="55290" y1="78451" x2="59068" y2="78629"/>
                        <a14:foregroundMark x1="59068" y1="78629" x2="58942" y2="89849"/>
                        <a14:foregroundMark x1="58942" y1="89849" x2="56549" y2="92342"/>
                        <a14:foregroundMark x1="56549" y1="92342" x2="41940" y2="91897"/>
                        <a14:foregroundMark x1="41940" y1="91897" x2="38035" y2="90116"/>
                        <a14:foregroundMark x1="38035" y1="90116" x2="37657" y2="82903"/>
                        <a14:foregroundMark x1="37657" y1="82903" x2="39295" y2="79697"/>
                        <a14:foregroundMark x1="39295" y1="79697" x2="42443" y2="78362"/>
                        <a14:foregroundMark x1="42443" y1="78362" x2="44710" y2="78094"/>
                        <a14:foregroundMark x1="40050" y1="77115" x2="51385" y2="76402"/>
                        <a14:foregroundMark x1="51385" y1="76402" x2="60453" y2="77738"/>
                        <a14:foregroundMark x1="60453" y1="77738" x2="61587" y2="83259"/>
                        <a14:foregroundMark x1="61587" y1="83259" x2="60957" y2="91095"/>
                        <a14:foregroundMark x1="60957" y1="91095" x2="57935" y2="92698"/>
                        <a14:foregroundMark x1="57935" y1="92698" x2="46851" y2="93321"/>
                        <a14:foregroundMark x1="46851" y1="93321" x2="40554" y2="92253"/>
                        <a14:foregroundMark x1="40554" y1="92253" x2="38413" y2="91630"/>
                        <a14:foregroundMark x1="38413" y1="91630" x2="36902" y2="89314"/>
                        <a14:foregroundMark x1="36902" y1="89314" x2="38539" y2="78718"/>
                        <a14:foregroundMark x1="38539" y1="78718" x2="40554" y2="77204"/>
                        <a14:foregroundMark x1="40554" y1="77204" x2="40554" y2="77204"/>
                        <a14:foregroundMark x1="40554" y1="81300" x2="40554" y2="81300"/>
                        <a14:foregroundMark x1="40554" y1="82280" x2="40554" y2="82280"/>
                        <a14:foregroundMark x1="39924" y1="80677" x2="39924" y2="80677"/>
                        <a14:foregroundMark x1="39924" y1="82725" x2="39924" y2="82725"/>
                        <a14:foregroundMark x1="39924" y1="83526" x2="39924" y2="83526"/>
                        <a14:foregroundMark x1="39924" y1="84862" x2="39924" y2="84862"/>
                        <a14:foregroundMark x1="39924" y1="86821" x2="39924" y2="86821"/>
                        <a14:foregroundMark x1="39924" y1="86821" x2="40176" y2="84150"/>
                        <a14:foregroundMark x1="40050" y1="86999" x2="40176" y2="90650"/>
                        <a14:foregroundMark x1="42569" y1="86109" x2="42569" y2="86109"/>
                        <a14:foregroundMark x1="56675" y1="83704" x2="54534" y2="84595"/>
                        <a14:foregroundMark x1="59572" y1="79163" x2="59572" y2="91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60" t="77784" r="40496" b="8174"/>
          <a:stretch/>
        </p:blipFill>
        <p:spPr>
          <a:xfrm>
            <a:off x="522250" y="2066224"/>
            <a:ext cx="4191001" cy="4112071"/>
          </a:xfrm>
        </p:spPr>
      </p:pic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440A6892-2AB0-E8A4-D6CE-B236A0A854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" r="2" b="2283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F697222-AEC4-2130-DE39-D65C9020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chemeClr val="accent1"/>
                </a:solidFill>
              </a:rPr>
              <a:t>Ainda dá tempo...</a:t>
            </a:r>
          </a:p>
        </p:txBody>
      </p:sp>
    </p:spTree>
    <p:extLst>
      <p:ext uri="{BB962C8B-B14F-4D97-AF65-F5344CB8AC3E}">
        <p14:creationId xmlns:p14="http://schemas.microsoft.com/office/powerpoint/2010/main" val="261685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C82BB-5F00-475A-8DCB-7C72F190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solidFill>
                  <a:schemeClr val="accent1">
                    <a:lumMod val="75000"/>
                  </a:schemeClr>
                </a:solidFill>
              </a:rPr>
              <a:t>Situação atual do estudo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6024E-B304-60E1-21AA-B58E06C7B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133"/>
            <a:ext cx="9342120" cy="40168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 empresa contratada precisa de uma lista de contatos de atores importantes na bacia para conduzir entrevistas individuais (30 min.) para: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coletar informações; e</a:t>
            </a:r>
          </a:p>
          <a:p>
            <a:pPr algn="just"/>
            <a:r>
              <a:rPr lang="pt-BR" dirty="0"/>
              <a:t>captar percepções.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Picture 2" descr="Manual de Identidade Visual">
            <a:extLst>
              <a:ext uri="{FF2B5EF4-FFF2-40B4-BE49-F238E27FC236}">
                <a16:creationId xmlns:a16="http://schemas.microsoft.com/office/drawing/2014/main" id="{6B9C26F1-51DA-7FD3-89C6-F38FEEF4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60148"/>
          <a:stretch/>
        </p:blipFill>
        <p:spPr bwMode="auto">
          <a:xfrm>
            <a:off x="10307638" y="534237"/>
            <a:ext cx="1584176" cy="1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56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56BD3-175D-35C9-2582-709E9FFC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solidFill>
                  <a:schemeClr val="accent1">
                    <a:lumMod val="75000"/>
                  </a:schemeClr>
                </a:solidFill>
              </a:rPr>
              <a:t>Situação atual do estudo</a:t>
            </a:r>
            <a:endParaRPr lang="pt-BR" sz="5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E898BA-0A48-BBE1-1540-A22F6DD1A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772"/>
            <a:ext cx="10515600" cy="3429000"/>
          </a:xfrm>
        </p:spPr>
        <p:txBody>
          <a:bodyPr numCol="2">
            <a:noAutofit/>
          </a:bodyPr>
          <a:lstStyle/>
          <a:p>
            <a:pPr marL="0" indent="0" algn="l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i="0" dirty="0">
                <a:solidFill>
                  <a:srgbClr val="444444"/>
                </a:solidFill>
                <a:effectLst/>
              </a:rPr>
              <a:t>Principais usuários outorgados</a:t>
            </a:r>
          </a:p>
          <a:p>
            <a:pPr marL="0" algn="l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44444"/>
                </a:solidFill>
                <a:effectLst/>
              </a:rPr>
              <a:t>Abastecimento público</a:t>
            </a:r>
            <a:r>
              <a:rPr lang="pt-BR" sz="2000" b="0" i="0" dirty="0">
                <a:solidFill>
                  <a:srgbClr val="444444"/>
                </a:solidFill>
                <a:effectLst/>
              </a:rPr>
              <a:t>:</a:t>
            </a:r>
          </a:p>
          <a:p>
            <a:pPr marL="2286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0" i="0" dirty="0">
                <a:solidFill>
                  <a:srgbClr val="444444"/>
                </a:solidFill>
                <a:effectLst/>
              </a:rPr>
              <a:t>SABESP</a:t>
            </a:r>
          </a:p>
          <a:p>
            <a:pPr marL="2286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0" i="0" dirty="0">
                <a:solidFill>
                  <a:srgbClr val="444444"/>
                </a:solidFill>
                <a:effectLst/>
              </a:rPr>
              <a:t>SANEPAR.</a:t>
            </a:r>
          </a:p>
          <a:p>
            <a:pPr marL="2286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0" i="0" dirty="0">
                <a:solidFill>
                  <a:srgbClr val="444444"/>
                </a:solidFill>
                <a:effectLst/>
              </a:rPr>
              <a:t>SAA de Taquarituba-SP,</a:t>
            </a:r>
          </a:p>
          <a:p>
            <a:pPr marL="2286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0" i="0" dirty="0">
                <a:solidFill>
                  <a:srgbClr val="444444"/>
                </a:solidFill>
                <a:effectLst/>
              </a:rPr>
              <a:t>Samae de Jaguariaíva,</a:t>
            </a:r>
          </a:p>
          <a:p>
            <a:pPr marL="2286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0" i="0" dirty="0">
                <a:solidFill>
                  <a:srgbClr val="444444"/>
                </a:solidFill>
                <a:effectLst/>
              </a:rPr>
              <a:t>Sup. de Água e Esgoto de Ourinhos</a:t>
            </a:r>
          </a:p>
          <a:p>
            <a:pPr marL="2286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2000" b="0" i="0" dirty="0">
              <a:solidFill>
                <a:srgbClr val="444444"/>
              </a:solidFill>
              <a:effectLst/>
            </a:endParaRPr>
          </a:p>
          <a:p>
            <a:pPr marL="2286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BR" sz="2000" b="0" i="0" dirty="0">
              <a:solidFill>
                <a:srgbClr val="444444"/>
              </a:solidFill>
              <a:effectLst/>
            </a:endParaRPr>
          </a:p>
          <a:p>
            <a:pPr marL="0" algn="l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44444"/>
                </a:solidFill>
                <a:effectLst/>
              </a:rPr>
              <a:t>Indústria</a:t>
            </a:r>
            <a:r>
              <a:rPr lang="pt-BR" sz="2000" b="0" i="0" dirty="0">
                <a:solidFill>
                  <a:srgbClr val="444444"/>
                </a:solidFill>
                <a:effectLst/>
              </a:rPr>
              <a:t>: os cinco maiores outorgados, por volume:</a:t>
            </a:r>
          </a:p>
          <a:p>
            <a:pPr marL="2286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0" i="0" dirty="0">
                <a:solidFill>
                  <a:srgbClr val="444444"/>
                </a:solidFill>
                <a:effectLst/>
              </a:rPr>
              <a:t>Maringá </a:t>
            </a:r>
            <a:r>
              <a:rPr lang="pt-BR" sz="2000" b="1" i="0" dirty="0">
                <a:solidFill>
                  <a:srgbClr val="444444"/>
                </a:solidFill>
                <a:effectLst/>
              </a:rPr>
              <a:t>Ferro</a:t>
            </a:r>
            <a:r>
              <a:rPr lang="pt-BR" sz="2000" b="0" i="0" dirty="0">
                <a:solidFill>
                  <a:srgbClr val="444444"/>
                </a:solidFill>
                <a:effectLst/>
              </a:rPr>
              <a:t> Liga S A, </a:t>
            </a:r>
          </a:p>
          <a:p>
            <a:pPr marL="2286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0" i="0" dirty="0" err="1">
                <a:solidFill>
                  <a:srgbClr val="444444"/>
                </a:solidFill>
                <a:effectLst/>
              </a:rPr>
              <a:t>Raizen</a:t>
            </a:r>
            <a:r>
              <a:rPr lang="pt-BR" sz="2000" b="0" i="0" dirty="0">
                <a:solidFill>
                  <a:srgbClr val="444444"/>
                </a:solidFill>
                <a:effectLst/>
              </a:rPr>
              <a:t> </a:t>
            </a:r>
            <a:r>
              <a:rPr lang="pt-BR" sz="2000" b="1" i="0" dirty="0">
                <a:solidFill>
                  <a:srgbClr val="444444"/>
                </a:solidFill>
                <a:effectLst/>
              </a:rPr>
              <a:t>Energia</a:t>
            </a:r>
            <a:r>
              <a:rPr lang="pt-BR" sz="2000" b="0" i="0" dirty="0">
                <a:solidFill>
                  <a:srgbClr val="444444"/>
                </a:solidFill>
                <a:effectLst/>
              </a:rPr>
              <a:t> S A,</a:t>
            </a:r>
          </a:p>
          <a:p>
            <a:pPr marL="2286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0" i="0" dirty="0">
                <a:solidFill>
                  <a:srgbClr val="444444"/>
                </a:solidFill>
                <a:effectLst/>
              </a:rPr>
              <a:t>Usina Alto Alegre Sa - </a:t>
            </a:r>
            <a:r>
              <a:rPr lang="pt-BR" sz="2000" b="1" i="0" dirty="0">
                <a:solidFill>
                  <a:srgbClr val="444444"/>
                </a:solidFill>
                <a:effectLst/>
              </a:rPr>
              <a:t>Açúcar e Álcool</a:t>
            </a:r>
            <a:r>
              <a:rPr lang="pt-BR" sz="2000" b="0" i="0" dirty="0">
                <a:solidFill>
                  <a:srgbClr val="444444"/>
                </a:solidFill>
                <a:effectLst/>
              </a:rPr>
              <a:t>,</a:t>
            </a:r>
          </a:p>
          <a:p>
            <a:pPr marL="2286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i="0" dirty="0" err="1">
                <a:solidFill>
                  <a:srgbClr val="444444"/>
                </a:solidFill>
                <a:effectLst/>
              </a:rPr>
              <a:t>Naturafrig</a:t>
            </a:r>
            <a:r>
              <a:rPr lang="pt-BR" sz="2000" b="0" i="0" dirty="0">
                <a:solidFill>
                  <a:srgbClr val="444444"/>
                </a:solidFill>
                <a:effectLst/>
              </a:rPr>
              <a:t> Alimentos Ltda,</a:t>
            </a:r>
          </a:p>
          <a:p>
            <a:pPr marL="2286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i="0" dirty="0">
                <a:solidFill>
                  <a:srgbClr val="444444"/>
                </a:solidFill>
                <a:effectLst/>
              </a:rPr>
              <a:t>Eucatex</a:t>
            </a:r>
            <a:r>
              <a:rPr lang="pt-BR" sz="2000" b="0" i="0" dirty="0">
                <a:solidFill>
                  <a:srgbClr val="444444"/>
                </a:solidFill>
                <a:effectLst/>
              </a:rPr>
              <a:t> S A Indústria e Comércio</a:t>
            </a:r>
          </a:p>
        </p:txBody>
      </p:sp>
      <p:pic>
        <p:nvPicPr>
          <p:cNvPr id="4" name="Picture 2" descr="Manual de Identidade Visual">
            <a:extLst>
              <a:ext uri="{FF2B5EF4-FFF2-40B4-BE49-F238E27FC236}">
                <a16:creationId xmlns:a16="http://schemas.microsoft.com/office/drawing/2014/main" id="{53F206FE-F386-0786-6B98-DE8B24A9B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60148"/>
          <a:stretch/>
        </p:blipFill>
        <p:spPr bwMode="auto">
          <a:xfrm>
            <a:off x="10307638" y="214957"/>
            <a:ext cx="1584176" cy="1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5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56BD3-175D-35C9-2582-709E9FFC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solidFill>
                  <a:schemeClr val="accent1">
                    <a:lumMod val="75000"/>
                  </a:schemeClr>
                </a:solidFill>
              </a:rPr>
              <a:t>Situação atual do estudo</a:t>
            </a:r>
            <a:endParaRPr lang="pt-BR" sz="5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E898BA-0A48-BBE1-1540-A22F6DD1A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5012418"/>
          </a:xfrm>
        </p:spPr>
        <p:txBody>
          <a:bodyPr>
            <a:normAutofit/>
          </a:bodyPr>
          <a:lstStyle/>
          <a:p>
            <a:pPr marL="0" indent="0" algn="l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1" i="0" dirty="0">
                <a:solidFill>
                  <a:srgbClr val="444444"/>
                </a:solidFill>
                <a:effectLst/>
              </a:rPr>
              <a:t>Principais usuários outorgados</a:t>
            </a:r>
          </a:p>
          <a:p>
            <a:pPr marL="0" algn="l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44444"/>
                </a:solidFill>
                <a:effectLst/>
              </a:rPr>
              <a:t>Irrigação</a:t>
            </a:r>
            <a:r>
              <a:rPr lang="pt-BR" sz="2000" b="0" i="0" dirty="0">
                <a:solidFill>
                  <a:srgbClr val="444444"/>
                </a:solidFill>
                <a:effectLst/>
              </a:rPr>
              <a:t>:</a:t>
            </a:r>
            <a:endParaRPr lang="pt-BR" sz="2000" dirty="0">
              <a:solidFill>
                <a:srgbClr val="444444"/>
              </a:solidFill>
            </a:endParaRPr>
          </a:p>
          <a:p>
            <a:pPr marL="444500" indent="0" algn="l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0" i="0" dirty="0">
                <a:solidFill>
                  <a:srgbClr val="444444"/>
                </a:solidFill>
                <a:effectLst/>
              </a:rPr>
              <a:t>Agropecuária Palmeira da Serra ltda;</a:t>
            </a:r>
            <a:endParaRPr lang="pt-BR" sz="2000" dirty="0">
              <a:solidFill>
                <a:srgbClr val="444444"/>
              </a:solidFill>
            </a:endParaRPr>
          </a:p>
          <a:p>
            <a:pPr marL="444500" indent="0" algn="l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0" i="0" dirty="0">
                <a:solidFill>
                  <a:srgbClr val="444444"/>
                </a:solidFill>
                <a:effectLst/>
              </a:rPr>
              <a:t>Agropecuária Vista Alegre;</a:t>
            </a:r>
          </a:p>
          <a:p>
            <a:pPr marL="444500" indent="0" algn="l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0" i="0" dirty="0">
                <a:solidFill>
                  <a:srgbClr val="444444"/>
                </a:solidFill>
                <a:effectLst/>
              </a:rPr>
              <a:t>Agrícola e Pecuária Santo Izidoro;</a:t>
            </a:r>
          </a:p>
          <a:p>
            <a:pPr marL="444500" indent="0" algn="l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000" b="0" i="0" dirty="0">
                <a:solidFill>
                  <a:srgbClr val="444444"/>
                </a:solidFill>
                <a:effectLst/>
              </a:rPr>
              <a:t>Associação de irrigantes (???).</a:t>
            </a:r>
          </a:p>
          <a:p>
            <a:pPr marL="0" algn="l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44444"/>
                </a:solidFill>
                <a:effectLst/>
              </a:rPr>
              <a:t>Mineração</a:t>
            </a:r>
            <a:r>
              <a:rPr lang="pt-BR" sz="2000" b="0" i="0" dirty="0">
                <a:solidFill>
                  <a:srgbClr val="444444"/>
                </a:solidFill>
                <a:effectLst/>
              </a:rPr>
              <a:t> (areia):</a:t>
            </a:r>
          </a:p>
          <a:p>
            <a:pPr marL="4572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800" b="0" i="0" dirty="0">
                <a:solidFill>
                  <a:srgbClr val="444444"/>
                </a:solidFill>
                <a:effectLst/>
              </a:rPr>
              <a:t>Porto Comércio de Areia Fina ltda; e</a:t>
            </a:r>
          </a:p>
          <a:p>
            <a:pPr marL="457200" lvl="1" indent="0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800" b="0" i="0" dirty="0">
                <a:solidFill>
                  <a:srgbClr val="444444"/>
                </a:solidFill>
                <a:effectLst/>
              </a:rPr>
              <a:t>Comercial Irmãos Prado Itaberá ltda</a:t>
            </a:r>
          </a:p>
          <a:p>
            <a:pPr marL="0" algn="l" fontAlgn="base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444444"/>
                </a:solidFill>
                <a:effectLst/>
              </a:rPr>
              <a:t>Criação animal e aquicultura</a:t>
            </a:r>
            <a:r>
              <a:rPr lang="pt-BR" sz="2000" b="0" i="0" dirty="0">
                <a:solidFill>
                  <a:srgbClr val="444444"/>
                </a:solidFill>
                <a:effectLst/>
              </a:rPr>
              <a:t>: ideal seria conversar com uma cooperativa</a:t>
            </a:r>
            <a:r>
              <a:rPr lang="pt-BR" sz="2000" dirty="0">
                <a:solidFill>
                  <a:srgbClr val="444444"/>
                </a:solidFill>
              </a:rPr>
              <a:t> (ex.: </a:t>
            </a:r>
            <a:r>
              <a:rPr lang="pt-BR" sz="2000" b="0" i="0" dirty="0">
                <a:solidFill>
                  <a:srgbClr val="444444"/>
                </a:solidFill>
                <a:effectLst/>
              </a:rPr>
              <a:t>Castrolanda).</a:t>
            </a:r>
          </a:p>
        </p:txBody>
      </p:sp>
      <p:pic>
        <p:nvPicPr>
          <p:cNvPr id="4" name="Picture 2" descr="Manual de Identidade Visual">
            <a:extLst>
              <a:ext uri="{FF2B5EF4-FFF2-40B4-BE49-F238E27FC236}">
                <a16:creationId xmlns:a16="http://schemas.microsoft.com/office/drawing/2014/main" id="{53F206FE-F386-0786-6B98-DE8B24A9B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60148"/>
          <a:stretch/>
        </p:blipFill>
        <p:spPr bwMode="auto">
          <a:xfrm>
            <a:off x="10307638" y="214957"/>
            <a:ext cx="1584176" cy="1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0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56BD3-175D-35C9-2582-709E9FFC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solidFill>
                  <a:schemeClr val="accent1">
                    <a:lumMod val="75000"/>
                  </a:schemeClr>
                </a:solidFill>
              </a:rPr>
              <a:t>Situação atual do estudo</a:t>
            </a:r>
            <a:endParaRPr lang="pt-BR" sz="5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E898BA-0A48-BBE1-1540-A22F6DD1A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pt-BR" sz="2400" b="1" i="0" dirty="0">
                <a:solidFill>
                  <a:srgbClr val="444444"/>
                </a:solidFill>
                <a:effectLst/>
              </a:rPr>
              <a:t>Atores institucionais vinculados diretamente com a cobrança: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444444"/>
                </a:solidFill>
                <a:effectLst/>
              </a:rPr>
              <a:t>FIESP e FIEP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444444"/>
                </a:solidFill>
                <a:effectLst/>
              </a:rPr>
              <a:t>Instituições de Ensino Superior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444444"/>
                </a:solidFill>
                <a:effectLst/>
              </a:rPr>
              <a:t>Serviços de vigilância sanitária, IAPAR, EMATER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444444"/>
                </a:solidFill>
                <a:effectLst/>
              </a:rPr>
              <a:t>Secretarias estaduais de Meio Ambiente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" name="Picture 2" descr="Manual de Identidade Visual">
            <a:extLst>
              <a:ext uri="{FF2B5EF4-FFF2-40B4-BE49-F238E27FC236}">
                <a16:creationId xmlns:a16="http://schemas.microsoft.com/office/drawing/2014/main" id="{53F206FE-F386-0786-6B98-DE8B24A9B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60148"/>
          <a:stretch/>
        </p:blipFill>
        <p:spPr bwMode="auto">
          <a:xfrm>
            <a:off x="10307638" y="4932066"/>
            <a:ext cx="1584176" cy="1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08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C82BB-5F00-475A-8DCB-7C72F190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solidFill>
                  <a:schemeClr val="accent1">
                    <a:lumMod val="75000"/>
                  </a:schemeClr>
                </a:solidFill>
              </a:rPr>
              <a:t>Situação atual do estudo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6024E-B304-60E1-21AA-B58E06C7B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Analise do Plano de Bacia para identificação das intervenções estratégicas.</a:t>
            </a:r>
          </a:p>
          <a:p>
            <a:pPr marL="0" indent="0" algn="just">
              <a:buNone/>
            </a:pPr>
            <a:r>
              <a:rPr lang="pt-BR" sz="2400" dirty="0"/>
              <a:t>78 ações elegíveis para financiamento pela Cobrança</a:t>
            </a:r>
          </a:p>
          <a:p>
            <a:pPr marL="0" indent="0" algn="just">
              <a:buNone/>
            </a:pPr>
            <a:r>
              <a:rPr lang="pt-BR" sz="2400" dirty="0"/>
              <a:t>Orçamento de mais de R$ 100 milhões em gestão.</a:t>
            </a:r>
          </a:p>
          <a:p>
            <a:pPr marL="0" indent="0" algn="just">
              <a:buNone/>
            </a:pPr>
            <a:r>
              <a:rPr lang="pt-BR" sz="2400" dirty="0"/>
              <a:t>A demanda financeira total das ações soma cerca de R$ 3,4 bi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Previsão de entrega do Produto 1 na 2ª semana de julho.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A Fase 2 se dedicará a elaboração dos cenários alternativos para Cobrança.</a:t>
            </a:r>
          </a:p>
        </p:txBody>
      </p:sp>
      <p:pic>
        <p:nvPicPr>
          <p:cNvPr id="4" name="Picture 2" descr="Manual de Identidade Visual">
            <a:extLst>
              <a:ext uri="{FF2B5EF4-FFF2-40B4-BE49-F238E27FC236}">
                <a16:creationId xmlns:a16="http://schemas.microsoft.com/office/drawing/2014/main" id="{6B9C26F1-51DA-7FD3-89C6-F38FEEF4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60148"/>
          <a:stretch/>
        </p:blipFill>
        <p:spPr bwMode="auto">
          <a:xfrm>
            <a:off x="10307638" y="534237"/>
            <a:ext cx="1584176" cy="1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22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>
            <a:extLst>
              <a:ext uri="{FF2B5EF4-FFF2-40B4-BE49-F238E27FC236}">
                <a16:creationId xmlns:a16="http://schemas.microsoft.com/office/drawing/2014/main" id="{D9FA07EF-57E8-4423-B6AD-8ED7C3C4F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5FE738DD-5F97-40F2-9373-53E238BAE9B8}"/>
              </a:ext>
            </a:extLst>
          </p:cNvPr>
          <p:cNvSpPr txBox="1">
            <a:spLocks/>
          </p:cNvSpPr>
          <p:nvPr/>
        </p:nvSpPr>
        <p:spPr bwMode="auto">
          <a:xfrm>
            <a:off x="8480426" y="4938713"/>
            <a:ext cx="34940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400">
                <a:solidFill>
                  <a:srgbClr val="233C82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Obrigado!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937A1421-06DD-47B0-9D8A-C448A1100FB5}"/>
              </a:ext>
            </a:extLst>
          </p:cNvPr>
          <p:cNvSpPr txBox="1">
            <a:spLocks/>
          </p:cNvSpPr>
          <p:nvPr/>
        </p:nvSpPr>
        <p:spPr bwMode="auto">
          <a:xfrm>
            <a:off x="9645650" y="217488"/>
            <a:ext cx="232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2DEFAE1-A40C-419D-A9A0-D9D4DD347C06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10433050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800">
                <a:solidFill>
                  <a:schemeClr val="bg1"/>
                </a:solidFill>
                <a:latin typeface="+mj-lt"/>
                <a:ea typeface="Montserrat Black" panose="00000A00000000000000" pitchFamily="2" charset="0"/>
                <a:cs typeface="Montserrat Black" panose="00000A00000000000000" pitchFamily="2" charset="0"/>
                <a:sym typeface="Montserrat Black" panose="00000A00000000000000" pitchFamily="2" charset="0"/>
              </a:rPr>
              <a:t>Saiba mais em:</a:t>
            </a:r>
          </a:p>
          <a:p>
            <a:pPr eaLnBrk="1"/>
            <a:r>
              <a:rPr lang="pt-BR" altLang="pt-BR" sz="2500">
                <a:solidFill>
                  <a:schemeClr val="bg1"/>
                </a:solidFill>
                <a:latin typeface="+mj-lt"/>
                <a:ea typeface="Montserrat Light" panose="00000400000000000000" pitchFamily="2" charset="0"/>
                <a:cs typeface="Montserrat Light" panose="00000400000000000000" pitchFamily="2" charset="0"/>
                <a:sym typeface="Montserrat Light" panose="00000400000000000000" pitchFamily="2" charset="0"/>
              </a:rPr>
              <a:t>https://www.gov.br/ana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1C5573F-B911-4884-89CC-B7F89C8B9D3C}"/>
              </a:ext>
            </a:extLst>
          </p:cNvPr>
          <p:cNvSpPr txBox="1">
            <a:spLocks/>
          </p:cNvSpPr>
          <p:nvPr/>
        </p:nvSpPr>
        <p:spPr bwMode="auto">
          <a:xfrm>
            <a:off x="1241713" y="2356344"/>
            <a:ext cx="5675453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eaLnBrk="1"/>
            <a:r>
              <a:rPr lang="pt-BR" altLang="pt-BR" sz="3200" b="1" dirty="0">
                <a:solidFill>
                  <a:schemeClr val="bg1"/>
                </a:solidFill>
                <a:latin typeface="+mj-lt"/>
                <a:ea typeface="Montserrat Black" panose="00000A00000000000000" pitchFamily="2" charset="0"/>
                <a:cs typeface="Montserrat Black" panose="00000A00000000000000" pitchFamily="2" charset="0"/>
                <a:sym typeface="Montserrat Black" panose="00000A00000000000000" pitchFamily="2" charset="0"/>
              </a:rPr>
              <a:t>Thiago Barros</a:t>
            </a:r>
          </a:p>
          <a:p>
            <a:pPr algn="ctr" eaLnBrk="1"/>
            <a:r>
              <a:rPr lang="pt-BR" altLang="pt-BR" sz="3200" dirty="0">
                <a:solidFill>
                  <a:schemeClr val="bg1"/>
                </a:solidFill>
                <a:latin typeface="+mj-lt"/>
                <a:ea typeface="Montserrat Black" panose="00000A00000000000000" pitchFamily="2" charset="0"/>
                <a:cs typeface="Montserrat Black" panose="00000A00000000000000" pitchFamily="2" charset="0"/>
                <a:sym typeface="Montserrat Black" panose="00000A00000000000000" pitchFamily="2" charset="0"/>
              </a:rPr>
              <a:t>Coordenador de Sustentabilidade Financeira e Cobrança</a:t>
            </a:r>
          </a:p>
          <a:p>
            <a:pPr algn="ctr" eaLnBrk="1"/>
            <a:endParaRPr lang="pt-BR" altLang="pt-BR" sz="2800" dirty="0">
              <a:solidFill>
                <a:schemeClr val="bg1"/>
              </a:solidFill>
              <a:latin typeface="+mj-lt"/>
              <a:ea typeface="Montserrat Light" panose="00000400000000000000" pitchFamily="2" charset="0"/>
              <a:cs typeface="Montserrat Light" panose="00000400000000000000" pitchFamily="2" charset="0"/>
              <a:sym typeface="Montserrat Light" panose="00000400000000000000" pitchFamily="2" charset="0"/>
            </a:endParaRPr>
          </a:p>
          <a:p>
            <a:pPr algn="ctr" eaLnBrk="1"/>
            <a:r>
              <a:rPr lang="pt-BR" altLang="pt-BR" sz="2800" u="sng" dirty="0">
                <a:solidFill>
                  <a:schemeClr val="bg1"/>
                </a:solidFill>
                <a:latin typeface="+mj-lt"/>
                <a:ea typeface="Montserrat Light" panose="00000400000000000000" pitchFamily="2" charset="0"/>
                <a:cs typeface="Montserrat Light" panose="00000400000000000000" pitchFamily="2" charset="0"/>
                <a:sym typeface="Montserrat Light" panose="00000400000000000000" pitchFamily="2" charset="0"/>
              </a:rPr>
              <a:t>thiago.barros@ana.gov.br</a:t>
            </a:r>
          </a:p>
        </p:txBody>
      </p:sp>
      <p:pic>
        <p:nvPicPr>
          <p:cNvPr id="2" name="Espaço Reservado para Conteúdo 6" descr="Texto&#10;&#10;Descrição gerada automaticamente">
            <a:extLst>
              <a:ext uri="{FF2B5EF4-FFF2-40B4-BE49-F238E27FC236}">
                <a16:creationId xmlns:a16="http://schemas.microsoft.com/office/drawing/2014/main" id="{1F37905C-1C74-C453-14D5-DD4EDF1C4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204" b="91719" l="39798" r="59572">
                        <a14:foregroundMark x1="40554" y1="78362" x2="45592" y2="78629"/>
                        <a14:foregroundMark x1="45592" y1="78629" x2="55290" y2="78451"/>
                        <a14:foregroundMark x1="55290" y1="78451" x2="59068" y2="78629"/>
                        <a14:foregroundMark x1="59068" y1="78629" x2="58942" y2="89849"/>
                        <a14:foregroundMark x1="58942" y1="89849" x2="56549" y2="92342"/>
                        <a14:foregroundMark x1="56549" y1="92342" x2="41940" y2="91897"/>
                        <a14:foregroundMark x1="41940" y1="91897" x2="38035" y2="90116"/>
                        <a14:foregroundMark x1="38035" y1="90116" x2="37657" y2="82903"/>
                        <a14:foregroundMark x1="37657" y1="82903" x2="39295" y2="79697"/>
                        <a14:foregroundMark x1="39295" y1="79697" x2="42443" y2="78362"/>
                        <a14:foregroundMark x1="42443" y1="78362" x2="44710" y2="78094"/>
                        <a14:foregroundMark x1="40050" y1="77115" x2="51385" y2="76402"/>
                        <a14:foregroundMark x1="51385" y1="76402" x2="60453" y2="77738"/>
                        <a14:foregroundMark x1="60453" y1="77738" x2="61587" y2="83259"/>
                        <a14:foregroundMark x1="61587" y1="83259" x2="60957" y2="91095"/>
                        <a14:foregroundMark x1="60957" y1="91095" x2="57935" y2="92698"/>
                        <a14:foregroundMark x1="57935" y1="92698" x2="46851" y2="93321"/>
                        <a14:foregroundMark x1="46851" y1="93321" x2="40554" y2="92253"/>
                        <a14:foregroundMark x1="40554" y1="92253" x2="38413" y2="91630"/>
                        <a14:foregroundMark x1="38413" y1="91630" x2="36902" y2="89314"/>
                        <a14:foregroundMark x1="36902" y1="89314" x2="38539" y2="78718"/>
                        <a14:foregroundMark x1="38539" y1="78718" x2="40554" y2="77204"/>
                        <a14:foregroundMark x1="40554" y1="77204" x2="40554" y2="77204"/>
                        <a14:foregroundMark x1="40554" y1="81300" x2="40554" y2="81300"/>
                        <a14:foregroundMark x1="40554" y1="82280" x2="40554" y2="82280"/>
                        <a14:foregroundMark x1="39924" y1="80677" x2="39924" y2="80677"/>
                        <a14:foregroundMark x1="39924" y1="82725" x2="39924" y2="82725"/>
                        <a14:foregroundMark x1="39924" y1="83526" x2="39924" y2="83526"/>
                        <a14:foregroundMark x1="39924" y1="84862" x2="39924" y2="84862"/>
                        <a14:foregroundMark x1="39924" y1="86821" x2="39924" y2="86821"/>
                        <a14:foregroundMark x1="39924" y1="86821" x2="40176" y2="84150"/>
                        <a14:foregroundMark x1="40050" y1="86999" x2="40176" y2="90650"/>
                        <a14:foregroundMark x1="42569" y1="86109" x2="42569" y2="86109"/>
                        <a14:foregroundMark x1="56675" y1="83704" x2="54534" y2="84595"/>
                        <a14:foregroundMark x1="59572" y1="79163" x2="59572" y2="91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60" t="77784" r="40496" b="8174"/>
          <a:stretch/>
        </p:blipFill>
        <p:spPr>
          <a:xfrm>
            <a:off x="8378246" y="744460"/>
            <a:ext cx="2328864" cy="2285004"/>
          </a:xfr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>
            <a:extLst>
              <a:ext uri="{FF2B5EF4-FFF2-40B4-BE49-F238E27FC236}">
                <a16:creationId xmlns:a16="http://schemas.microsoft.com/office/drawing/2014/main" id="{6B26915D-78D3-4551-B50D-FE2E3FA068B5}"/>
              </a:ext>
            </a:extLst>
          </p:cNvPr>
          <p:cNvSpPr txBox="1">
            <a:spLocks/>
          </p:cNvSpPr>
          <p:nvPr/>
        </p:nvSpPr>
        <p:spPr bwMode="auto">
          <a:xfrm>
            <a:off x="703263" y="1574300"/>
            <a:ext cx="9137153" cy="398525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Edital de concorrência do tipo técnica e preços nº 02/ANA/2023</a:t>
            </a:r>
          </a:p>
          <a:p>
            <a:pPr algn="just" eaLnBrk="1">
              <a:lnSpc>
                <a:spcPct val="150000"/>
              </a:lnSpc>
              <a:defRPr/>
            </a:pP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Processo nº 02501.002943/2022-75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Objeto:</a:t>
            </a:r>
          </a:p>
          <a:p>
            <a:pPr algn="just"/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estudos para subsidiar a implementação da cobrança pelo uso de recursos hídricos na Bacia Hidrográfica do Rio Paranapanema.</a:t>
            </a:r>
            <a:endParaRPr lang="pt-BR" altLang="pt-BR" sz="2400" dirty="0">
              <a:solidFill>
                <a:schemeClr val="tx1"/>
              </a:solidFill>
              <a:latin typeface="+mj-lt"/>
              <a:ea typeface="Montserrat Black" panose="020B0604020202020204" pitchFamily="2" charset="0"/>
              <a:cs typeface="Montserrat Black" panose="020B0604020202020204" pitchFamily="2" charset="0"/>
              <a:sym typeface="Montserrat Black" panose="020B0604020202020204" pitchFamily="2" charset="0"/>
            </a:endParaRPr>
          </a:p>
          <a:p>
            <a:pPr algn="just" eaLnBrk="1">
              <a:lnSpc>
                <a:spcPct val="150000"/>
              </a:lnSpc>
              <a:defRPr/>
            </a:pPr>
            <a:endParaRPr lang="pt-BR" altLang="pt-BR" sz="2400" b="1" dirty="0">
              <a:solidFill>
                <a:schemeClr val="tx1"/>
              </a:solidFill>
              <a:latin typeface="+mj-lt"/>
              <a:ea typeface="Montserrat Black" panose="020B0604020202020204" pitchFamily="2" charset="0"/>
              <a:cs typeface="Montserrat Black" panose="020B0604020202020204" pitchFamily="2" charset="0"/>
              <a:sym typeface="Montserrat Black" panose="020B0604020202020204" pitchFamily="2" charset="0"/>
            </a:endParaRPr>
          </a:p>
          <a:p>
            <a:pPr algn="just" eaLnBrk="1">
              <a:lnSpc>
                <a:spcPct val="150000"/>
              </a:lnSpc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Duração prevista: 12 meses</a:t>
            </a:r>
          </a:p>
        </p:txBody>
      </p:sp>
      <p:sp>
        <p:nvSpPr>
          <p:cNvPr id="17412" name="Text Box 9">
            <a:extLst>
              <a:ext uri="{FF2B5EF4-FFF2-40B4-BE49-F238E27FC236}">
                <a16:creationId xmlns:a16="http://schemas.microsoft.com/office/drawing/2014/main" id="{D03F5C12-F3D0-48F5-BEA7-B3F8BF78F905}"/>
              </a:ext>
            </a:extLst>
          </p:cNvPr>
          <p:cNvSpPr txBox="1">
            <a:spLocks/>
          </p:cNvSpPr>
          <p:nvPr/>
        </p:nvSpPr>
        <p:spPr bwMode="auto">
          <a:xfrm>
            <a:off x="7978775" y="6161088"/>
            <a:ext cx="232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 dirty="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06FE701-D01D-41DB-9133-0FE8268E1670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10433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Estudo para implementação da Cobrança</a:t>
            </a:r>
          </a:p>
        </p:txBody>
      </p:sp>
      <p:pic>
        <p:nvPicPr>
          <p:cNvPr id="2" name="Picture 2" descr="Manual de Identidade Visual">
            <a:extLst>
              <a:ext uri="{FF2B5EF4-FFF2-40B4-BE49-F238E27FC236}">
                <a16:creationId xmlns:a16="http://schemas.microsoft.com/office/drawing/2014/main" id="{45C7862A-7703-BC39-606F-4A800D360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60148"/>
          <a:stretch/>
        </p:blipFill>
        <p:spPr bwMode="auto">
          <a:xfrm>
            <a:off x="10307638" y="4932066"/>
            <a:ext cx="1584176" cy="1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>
            <a:extLst>
              <a:ext uri="{FF2B5EF4-FFF2-40B4-BE49-F238E27FC236}">
                <a16:creationId xmlns:a16="http://schemas.microsoft.com/office/drawing/2014/main" id="{6B26915D-78D3-4551-B50D-FE2E3FA068B5}"/>
              </a:ext>
            </a:extLst>
          </p:cNvPr>
          <p:cNvSpPr txBox="1">
            <a:spLocks/>
          </p:cNvSpPr>
          <p:nvPr/>
        </p:nvSpPr>
        <p:spPr bwMode="auto">
          <a:xfrm>
            <a:off x="703263" y="1574300"/>
            <a:ext cx="9137153" cy="50061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Edital de concorrência do tipo técnica e preços nº 02/ANA/2023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Consórcio vencedor: </a:t>
            </a:r>
            <a:r>
              <a:rPr lang="pt-B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Ferma-Envex-Kralingen</a:t>
            </a: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(Pontuação 87,98/100)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altLang="pt-BR" sz="24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Montserrat Black" panose="020B0604020202020204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ontserrat Black" panose="020B0604020202020204" pitchFamily="2" charset="0"/>
              </a:rPr>
              <a:t>Valor final:</a:t>
            </a:r>
            <a:r>
              <a:rPr lang="pt-BR" altLang="pt-BR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ontserrat Black" panose="020B0604020202020204" pitchFamily="2" charset="0"/>
              </a:rPr>
              <a:t> R$ 687.383,42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altLang="pt-BR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ontserrat Black" panose="020B0604020202020204" pitchFamily="2" charset="0"/>
              </a:rPr>
              <a:t>Equipe-chave</a:t>
            </a:r>
            <a:r>
              <a:rPr lang="pt-BR" altLang="pt-BR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ontserrat Black" panose="020B0604020202020204" pitchFamily="2" charset="0"/>
              </a:rPr>
              <a:t>: 5 especialistas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ontserrat Black" panose="020B0604020202020204" pitchFamily="2" charset="0"/>
              </a:rPr>
              <a:t>Coordenador (estudos microeconômicos e planos de bacia)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ontserrat Black" panose="020B0604020202020204" pitchFamily="2" charset="0"/>
              </a:rPr>
              <a:t>Engenheiro (planos de bacia)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ontserrat Black" panose="020B0604020202020204" pitchFamily="2" charset="0"/>
              </a:rPr>
              <a:t>Economista (recursos hídricos ou meio ambiente)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ontserrat Black" panose="020B0604020202020204" pitchFamily="2" charset="0"/>
              </a:rPr>
              <a:t>Geoprocessamento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Montserrat Black" panose="020B0604020202020204" pitchFamily="2" charset="0"/>
              </a:rPr>
              <a:t>Métodos quantitativos de otimização</a:t>
            </a:r>
          </a:p>
        </p:txBody>
      </p:sp>
      <p:sp>
        <p:nvSpPr>
          <p:cNvPr id="17412" name="Text Box 9">
            <a:extLst>
              <a:ext uri="{FF2B5EF4-FFF2-40B4-BE49-F238E27FC236}">
                <a16:creationId xmlns:a16="http://schemas.microsoft.com/office/drawing/2014/main" id="{D03F5C12-F3D0-48F5-BEA7-B3F8BF78F905}"/>
              </a:ext>
            </a:extLst>
          </p:cNvPr>
          <p:cNvSpPr txBox="1">
            <a:spLocks/>
          </p:cNvSpPr>
          <p:nvPr/>
        </p:nvSpPr>
        <p:spPr bwMode="auto">
          <a:xfrm>
            <a:off x="7978775" y="6161088"/>
            <a:ext cx="232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 dirty="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06FE701-D01D-41DB-9133-0FE8268E1670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10433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Concorrência</a:t>
            </a:r>
          </a:p>
        </p:txBody>
      </p:sp>
      <p:pic>
        <p:nvPicPr>
          <p:cNvPr id="2" name="Picture 2" descr="Manual de Identidade Visual">
            <a:extLst>
              <a:ext uri="{FF2B5EF4-FFF2-40B4-BE49-F238E27FC236}">
                <a16:creationId xmlns:a16="http://schemas.microsoft.com/office/drawing/2014/main" id="{C0AA28A3-3DD0-2051-2B6C-D94DB71B9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60148"/>
          <a:stretch/>
        </p:blipFill>
        <p:spPr bwMode="auto">
          <a:xfrm>
            <a:off x="10307638" y="4932066"/>
            <a:ext cx="1584176" cy="1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814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nual de Identidade Visual">
            <a:extLst>
              <a:ext uri="{FF2B5EF4-FFF2-40B4-BE49-F238E27FC236}">
                <a16:creationId xmlns:a16="http://schemas.microsoft.com/office/drawing/2014/main" id="{9ADD7E24-25A3-5B95-4680-244A6D2AD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60148"/>
          <a:stretch/>
        </p:blipFill>
        <p:spPr bwMode="auto">
          <a:xfrm>
            <a:off x="10307638" y="4932066"/>
            <a:ext cx="1584176" cy="1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>
            <a:extLst>
              <a:ext uri="{FF2B5EF4-FFF2-40B4-BE49-F238E27FC236}">
                <a16:creationId xmlns:a16="http://schemas.microsoft.com/office/drawing/2014/main" id="{6B26915D-78D3-4551-B50D-FE2E3FA068B5}"/>
              </a:ext>
            </a:extLst>
          </p:cNvPr>
          <p:cNvSpPr txBox="1">
            <a:spLocks/>
          </p:cNvSpPr>
          <p:nvPr/>
        </p:nvSpPr>
        <p:spPr bwMode="auto">
          <a:xfrm>
            <a:off x="703264" y="1432782"/>
            <a:ext cx="9768794" cy="44670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Objetivos Específicos:</a:t>
            </a:r>
          </a:p>
          <a:p>
            <a:pPr algn="just" eaLnBrk="1">
              <a:lnSpc>
                <a:spcPct val="150000"/>
              </a:lnSpc>
              <a:defRPr/>
            </a:pP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✓ Caracterizar os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usos e usuários 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de recursos hídricos</a:t>
            </a:r>
          </a:p>
          <a:p>
            <a:pPr algn="just" eaLnBrk="1">
              <a:lnSpc>
                <a:spcPct val="150000"/>
              </a:lnSpc>
              <a:defRPr/>
            </a:pP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✓ Definir os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objetivos da Cobrança na bacia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, considerando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seis cenários alternativos de arrecadação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;</a:t>
            </a:r>
          </a:p>
          <a:p>
            <a:pPr algn="just" eaLnBrk="1">
              <a:lnSpc>
                <a:spcPct val="150000"/>
              </a:lnSpc>
              <a:defRPr/>
            </a:pP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✓ Desenvolver e aplicar um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modelo matemático de otimização dos preços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unitários da cobrança; e</a:t>
            </a:r>
          </a:p>
          <a:p>
            <a:pPr algn="just" eaLnBrk="1">
              <a:lnSpc>
                <a:spcPct val="150000"/>
              </a:lnSpc>
              <a:defRPr/>
            </a:pP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✓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Propor mecanismos e valores de cobrança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pelo uso de recursos hídricos, garantindo-se a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viabilidade financeira de eventual agência de água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.</a:t>
            </a:r>
          </a:p>
        </p:txBody>
      </p:sp>
      <p:sp>
        <p:nvSpPr>
          <p:cNvPr id="17412" name="Text Box 9">
            <a:extLst>
              <a:ext uri="{FF2B5EF4-FFF2-40B4-BE49-F238E27FC236}">
                <a16:creationId xmlns:a16="http://schemas.microsoft.com/office/drawing/2014/main" id="{D03F5C12-F3D0-48F5-BEA7-B3F8BF78F905}"/>
              </a:ext>
            </a:extLst>
          </p:cNvPr>
          <p:cNvSpPr txBox="1">
            <a:spLocks/>
          </p:cNvSpPr>
          <p:nvPr/>
        </p:nvSpPr>
        <p:spPr bwMode="auto">
          <a:xfrm>
            <a:off x="7978775" y="6161088"/>
            <a:ext cx="232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 dirty="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06FE701-D01D-41DB-9133-0FE8268E1670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10433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36227380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id="{9AB5975B-AAB2-440C-A2AC-D1CF90D91E48}"/>
              </a:ext>
            </a:extLst>
          </p:cNvPr>
          <p:cNvGraphicFramePr>
            <a:graphicFrameLocks noGrp="1"/>
          </p:cNvGraphicFramePr>
          <p:nvPr/>
        </p:nvGraphicFramePr>
        <p:xfrm>
          <a:off x="393231" y="933727"/>
          <a:ext cx="11527459" cy="558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53F7FDA4-0DF5-4E40-A62D-12E7B0D310C5}"/>
              </a:ext>
            </a:extLst>
          </p:cNvPr>
          <p:cNvSpPr/>
          <p:nvPr/>
        </p:nvSpPr>
        <p:spPr>
          <a:xfrm>
            <a:off x="4933380" y="2080089"/>
            <a:ext cx="859608" cy="8746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616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E33D1C2E-7DC8-4322-B1B6-9F835796568E}"/>
              </a:ext>
            </a:extLst>
          </p:cNvPr>
          <p:cNvSpPr txBox="1"/>
          <p:nvPr/>
        </p:nvSpPr>
        <p:spPr>
          <a:xfrm>
            <a:off x="4979756" y="2343647"/>
            <a:ext cx="1018667" cy="36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44" b="1" dirty="0">
                <a:solidFill>
                  <a:srgbClr val="0B66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RP-2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848CD52-D998-4B70-AF34-6BCB6E33A73F}"/>
              </a:ext>
            </a:extLst>
          </p:cNvPr>
          <p:cNvSpPr/>
          <p:nvPr/>
        </p:nvSpPr>
        <p:spPr>
          <a:xfrm>
            <a:off x="6920059" y="1686629"/>
            <a:ext cx="859608" cy="8746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616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aixaDeTexto 12">
            <a:extLst>
              <a:ext uri="{FF2B5EF4-FFF2-40B4-BE49-F238E27FC236}">
                <a16:creationId xmlns:a16="http://schemas.microsoft.com/office/drawing/2014/main" id="{63660178-2E98-4908-ABF3-3CB452375DF0}"/>
              </a:ext>
            </a:extLst>
          </p:cNvPr>
          <p:cNvSpPr txBox="1"/>
          <p:nvPr/>
        </p:nvSpPr>
        <p:spPr>
          <a:xfrm>
            <a:off x="6966849" y="1920785"/>
            <a:ext cx="1018667" cy="36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44" b="1" dirty="0">
                <a:solidFill>
                  <a:srgbClr val="0B66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RP-3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04164E5-D182-4E5F-8178-11029932A4AF}"/>
              </a:ext>
            </a:extLst>
          </p:cNvPr>
          <p:cNvSpPr/>
          <p:nvPr/>
        </p:nvSpPr>
        <p:spPr>
          <a:xfrm>
            <a:off x="2944232" y="2586389"/>
            <a:ext cx="859608" cy="8746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616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aixaDeTexto 34">
            <a:extLst>
              <a:ext uri="{FF2B5EF4-FFF2-40B4-BE49-F238E27FC236}">
                <a16:creationId xmlns:a16="http://schemas.microsoft.com/office/drawing/2014/main" id="{59D2D2C6-15D3-4D17-9C56-82DBCB761D0A}"/>
              </a:ext>
            </a:extLst>
          </p:cNvPr>
          <p:cNvSpPr txBox="1"/>
          <p:nvPr/>
        </p:nvSpPr>
        <p:spPr>
          <a:xfrm>
            <a:off x="3019157" y="2822889"/>
            <a:ext cx="1018667" cy="36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44" b="1" dirty="0">
                <a:solidFill>
                  <a:srgbClr val="0B66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RP-1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FD8DAF-8662-45D9-86A9-CAC19ABFC052}"/>
              </a:ext>
            </a:extLst>
          </p:cNvPr>
          <p:cNvSpPr/>
          <p:nvPr/>
        </p:nvSpPr>
        <p:spPr>
          <a:xfrm>
            <a:off x="1022865" y="3045419"/>
            <a:ext cx="859608" cy="8746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616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CaixaDeTexto 36">
            <a:extLst>
              <a:ext uri="{FF2B5EF4-FFF2-40B4-BE49-F238E27FC236}">
                <a16:creationId xmlns:a16="http://schemas.microsoft.com/office/drawing/2014/main" id="{92C75AC0-0E1B-4E4D-8C77-3BFA37C4EE33}"/>
              </a:ext>
            </a:extLst>
          </p:cNvPr>
          <p:cNvSpPr txBox="1"/>
          <p:nvPr/>
        </p:nvSpPr>
        <p:spPr>
          <a:xfrm>
            <a:off x="1070521" y="3297673"/>
            <a:ext cx="1018667" cy="36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44" b="1" dirty="0">
                <a:solidFill>
                  <a:srgbClr val="0B66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RP-0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7BE1BDC-7E08-28EE-D3D1-344A2DE677B8}"/>
              </a:ext>
            </a:extLst>
          </p:cNvPr>
          <p:cNvSpPr/>
          <p:nvPr/>
        </p:nvSpPr>
        <p:spPr>
          <a:xfrm>
            <a:off x="8848479" y="1099885"/>
            <a:ext cx="859608" cy="8746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616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CaixaDeTexto 4">
            <a:extLst>
              <a:ext uri="{FF2B5EF4-FFF2-40B4-BE49-F238E27FC236}">
                <a16:creationId xmlns:a16="http://schemas.microsoft.com/office/drawing/2014/main" id="{D85581FF-CB13-70E3-837D-A6380095622B}"/>
              </a:ext>
            </a:extLst>
          </p:cNvPr>
          <p:cNvSpPr txBox="1"/>
          <p:nvPr/>
        </p:nvSpPr>
        <p:spPr>
          <a:xfrm>
            <a:off x="8888641" y="1329069"/>
            <a:ext cx="1018667" cy="36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44" b="1" dirty="0">
                <a:solidFill>
                  <a:srgbClr val="0B66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RP-4</a:t>
            </a:r>
          </a:p>
        </p:txBody>
      </p:sp>
      <p:sp>
        <p:nvSpPr>
          <p:cNvPr id="63" name="Google Shape;135;p2">
            <a:extLst>
              <a:ext uri="{FF2B5EF4-FFF2-40B4-BE49-F238E27FC236}">
                <a16:creationId xmlns:a16="http://schemas.microsoft.com/office/drawing/2014/main" id="{13979756-1903-AAEC-C355-F26919D67B09}"/>
              </a:ext>
            </a:extLst>
          </p:cNvPr>
          <p:cNvSpPr/>
          <p:nvPr/>
        </p:nvSpPr>
        <p:spPr>
          <a:xfrm>
            <a:off x="10670059" y="3645471"/>
            <a:ext cx="374149" cy="391476"/>
          </a:xfrm>
          <a:prstGeom prst="downArrow">
            <a:avLst>
              <a:gd name="adj1" fmla="val 50000"/>
              <a:gd name="adj2" fmla="val 48235"/>
            </a:avLst>
          </a:prstGeom>
          <a:solidFill>
            <a:srgbClr val="00660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" name="Google Shape;128;p2">
            <a:extLst>
              <a:ext uri="{FF2B5EF4-FFF2-40B4-BE49-F238E27FC236}">
                <a16:creationId xmlns:a16="http://schemas.microsoft.com/office/drawing/2014/main" id="{3481F7C0-8DDE-2D81-8D00-57EA4FF076BE}"/>
              </a:ext>
            </a:extLst>
          </p:cNvPr>
          <p:cNvSpPr txBox="1"/>
          <p:nvPr/>
        </p:nvSpPr>
        <p:spPr>
          <a:xfrm>
            <a:off x="9318173" y="5142512"/>
            <a:ext cx="2803035" cy="13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1"/>
                </a:solidFill>
                <a:latin typeface="+mj-lt"/>
                <a:ea typeface="Quattrocento Sans"/>
                <a:cs typeface="Quattrocento Sans"/>
                <a:sym typeface="Quattrocento Sans"/>
              </a:rPr>
              <a:t>RELATÓRIO CONSOLIDADO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1"/>
                </a:solidFill>
                <a:latin typeface="+mj-lt"/>
                <a:sym typeface="Quattrocento Sans"/>
              </a:rPr>
              <a:t>RESUMO EXECUTIVO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1"/>
                </a:solidFill>
                <a:latin typeface="+mj-lt"/>
                <a:sym typeface="Quattrocento Sans"/>
              </a:rPr>
              <a:t>PEÇA GRÁFICA SÍNTESE</a:t>
            </a:r>
            <a:endParaRPr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75B12E64-B337-7EA2-5FB3-282BFCA4DCCB}"/>
              </a:ext>
            </a:extLst>
          </p:cNvPr>
          <p:cNvSpPr/>
          <p:nvPr/>
        </p:nvSpPr>
        <p:spPr>
          <a:xfrm>
            <a:off x="10459033" y="4108011"/>
            <a:ext cx="859608" cy="874676"/>
          </a:xfrm>
          <a:prstGeom prst="ellipse">
            <a:avLst/>
          </a:prstGeom>
          <a:solidFill>
            <a:srgbClr val="5CC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616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CaixaDeTexto 4">
            <a:extLst>
              <a:ext uri="{FF2B5EF4-FFF2-40B4-BE49-F238E27FC236}">
                <a16:creationId xmlns:a16="http://schemas.microsoft.com/office/drawing/2014/main" id="{D1CAD5EA-02BD-98DD-B6A7-C055BEB11259}"/>
              </a:ext>
            </a:extLst>
          </p:cNvPr>
          <p:cNvSpPr txBox="1"/>
          <p:nvPr/>
        </p:nvSpPr>
        <p:spPr>
          <a:xfrm>
            <a:off x="10627249" y="4349609"/>
            <a:ext cx="1018667" cy="36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44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RF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15099A23-171F-B209-18A3-374BD709C590}"/>
              </a:ext>
            </a:extLst>
          </p:cNvPr>
          <p:cNvSpPr txBox="1">
            <a:spLocks/>
          </p:cNvSpPr>
          <p:nvPr/>
        </p:nvSpPr>
        <p:spPr bwMode="auto">
          <a:xfrm>
            <a:off x="703263" y="398687"/>
            <a:ext cx="10433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Fases e etapas do estudo</a:t>
            </a:r>
          </a:p>
        </p:txBody>
      </p:sp>
    </p:spTree>
    <p:extLst>
      <p:ext uri="{BB962C8B-B14F-4D97-AF65-F5344CB8AC3E}">
        <p14:creationId xmlns:p14="http://schemas.microsoft.com/office/powerpoint/2010/main" val="59574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>
            <a:extLst>
              <a:ext uri="{FF2B5EF4-FFF2-40B4-BE49-F238E27FC236}">
                <a16:creationId xmlns:a16="http://schemas.microsoft.com/office/drawing/2014/main" id="{6B26915D-78D3-4551-B50D-FE2E3FA068B5}"/>
              </a:ext>
            </a:extLst>
          </p:cNvPr>
          <p:cNvSpPr txBox="1">
            <a:spLocks/>
          </p:cNvSpPr>
          <p:nvPr/>
        </p:nvSpPr>
        <p:spPr bwMode="auto">
          <a:xfrm>
            <a:off x="703263" y="1574300"/>
            <a:ext cx="9507537" cy="39130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I. 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Compilar e sistematizar os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dados de outorga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de todos os domínios;</a:t>
            </a:r>
          </a:p>
          <a:p>
            <a:pPr algn="just" eaLnBrk="1">
              <a:lnSpc>
                <a:spcPct val="150000"/>
              </a:lnSpc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II.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Identificação de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intervenções estratégicas</a:t>
            </a:r>
          </a:p>
          <a:p>
            <a:pPr algn="just" eaLnBrk="1">
              <a:lnSpc>
                <a:spcPct val="150000"/>
              </a:lnSpc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III. 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Elaborar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seis cenários 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de arrecadação, demonstrando os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valores dos investimentos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identificados, os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valores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necessários ao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funcionamento do Comitê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e ao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custeio da Agência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de Água / Entidade Delegatária.</a:t>
            </a:r>
          </a:p>
          <a:p>
            <a:pPr algn="just" eaLnBrk="1">
              <a:lnSpc>
                <a:spcPct val="150000"/>
              </a:lnSpc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IV.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Analisar a viabilidade financeira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de agência de água / entidade delegatária para a Bacia.</a:t>
            </a:r>
          </a:p>
        </p:txBody>
      </p:sp>
      <p:sp>
        <p:nvSpPr>
          <p:cNvPr id="17412" name="Text Box 9">
            <a:extLst>
              <a:ext uri="{FF2B5EF4-FFF2-40B4-BE49-F238E27FC236}">
                <a16:creationId xmlns:a16="http://schemas.microsoft.com/office/drawing/2014/main" id="{D03F5C12-F3D0-48F5-BEA7-B3F8BF78F905}"/>
              </a:ext>
            </a:extLst>
          </p:cNvPr>
          <p:cNvSpPr txBox="1">
            <a:spLocks/>
          </p:cNvSpPr>
          <p:nvPr/>
        </p:nvSpPr>
        <p:spPr bwMode="auto">
          <a:xfrm>
            <a:off x="7978775" y="6161088"/>
            <a:ext cx="232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 dirty="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06FE701-D01D-41DB-9133-0FE8268E1670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10433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Atividades previstas</a:t>
            </a:r>
          </a:p>
        </p:txBody>
      </p:sp>
      <p:pic>
        <p:nvPicPr>
          <p:cNvPr id="2" name="Picture 2" descr="Manual de Identidade Visual">
            <a:extLst>
              <a:ext uri="{FF2B5EF4-FFF2-40B4-BE49-F238E27FC236}">
                <a16:creationId xmlns:a16="http://schemas.microsoft.com/office/drawing/2014/main" id="{C5AB4B1B-BB16-2B11-D29A-F73CB0D07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60148"/>
          <a:stretch/>
        </p:blipFill>
        <p:spPr bwMode="auto">
          <a:xfrm>
            <a:off x="10307638" y="4932066"/>
            <a:ext cx="1584176" cy="1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897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nual de Identidade Visual">
            <a:extLst>
              <a:ext uri="{FF2B5EF4-FFF2-40B4-BE49-F238E27FC236}">
                <a16:creationId xmlns:a16="http://schemas.microsoft.com/office/drawing/2014/main" id="{038E534F-6328-C78E-3D57-EE4BE1938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60148"/>
          <a:stretch/>
        </p:blipFill>
        <p:spPr bwMode="auto">
          <a:xfrm>
            <a:off x="10307638" y="4932066"/>
            <a:ext cx="1584176" cy="16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>
            <a:extLst>
              <a:ext uri="{FF2B5EF4-FFF2-40B4-BE49-F238E27FC236}">
                <a16:creationId xmlns:a16="http://schemas.microsoft.com/office/drawing/2014/main" id="{6B26915D-78D3-4551-B50D-FE2E3FA068B5}"/>
              </a:ext>
            </a:extLst>
          </p:cNvPr>
          <p:cNvSpPr txBox="1">
            <a:spLocks/>
          </p:cNvSpPr>
          <p:nvPr/>
        </p:nvSpPr>
        <p:spPr bwMode="auto">
          <a:xfrm>
            <a:off x="703263" y="1574300"/>
            <a:ext cx="9801451" cy="44670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just" eaLnBrk="1">
              <a:lnSpc>
                <a:spcPct val="150000"/>
              </a:lnSpc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V. 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Estimar a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capacidade de pagamento e a eficiência hídrica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dos usuários da bacia;</a:t>
            </a:r>
          </a:p>
          <a:p>
            <a:pPr algn="just" eaLnBrk="1">
              <a:lnSpc>
                <a:spcPct val="150000"/>
              </a:lnSpc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VI.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estimar os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valores unitários máximos de cada setor e subsetor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(em R$/m³ captado), e o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potencial de arrecadação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 com a cobrança na bacia hidrográfica;</a:t>
            </a:r>
          </a:p>
          <a:p>
            <a:pPr algn="just" eaLnBrk="1">
              <a:lnSpc>
                <a:spcPct val="150000"/>
              </a:lnSpc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VII. Elaboração dos cenários finais e proposição de mecanismos e valores de cobrança</a:t>
            </a:r>
          </a:p>
          <a:p>
            <a:pPr algn="just" eaLnBrk="1">
              <a:lnSpc>
                <a:spcPct val="150000"/>
              </a:lnSpc>
              <a:defRPr/>
            </a:pP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VIII. 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Demonstrar os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benefícios e custos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,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áreas beneficiadas</a:t>
            </a:r>
            <a:r>
              <a:rPr lang="pt-BR" altLang="pt-BR" sz="2400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, </a:t>
            </a:r>
            <a:r>
              <a:rPr lang="pt-BR" altLang="pt-BR" sz="2400" b="1" dirty="0">
                <a:solidFill>
                  <a:schemeClr val="tx1"/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áreas geradoras de externalidades negativas, etc.</a:t>
            </a:r>
            <a:endParaRPr lang="pt-BR" altLang="pt-BR" sz="2400" dirty="0">
              <a:solidFill>
                <a:schemeClr val="tx1"/>
              </a:solidFill>
              <a:latin typeface="+mj-lt"/>
              <a:ea typeface="Montserrat Black" panose="020B0604020202020204" pitchFamily="2" charset="0"/>
              <a:cs typeface="Montserrat Black" panose="020B0604020202020204" pitchFamily="2" charset="0"/>
              <a:sym typeface="Montserrat Black" panose="020B0604020202020204" pitchFamily="2" charset="0"/>
            </a:endParaRPr>
          </a:p>
        </p:txBody>
      </p:sp>
      <p:sp>
        <p:nvSpPr>
          <p:cNvPr id="17412" name="Text Box 9">
            <a:extLst>
              <a:ext uri="{FF2B5EF4-FFF2-40B4-BE49-F238E27FC236}">
                <a16:creationId xmlns:a16="http://schemas.microsoft.com/office/drawing/2014/main" id="{D03F5C12-F3D0-48F5-BEA7-B3F8BF78F905}"/>
              </a:ext>
            </a:extLst>
          </p:cNvPr>
          <p:cNvSpPr txBox="1">
            <a:spLocks/>
          </p:cNvSpPr>
          <p:nvPr/>
        </p:nvSpPr>
        <p:spPr bwMode="auto">
          <a:xfrm>
            <a:off x="7978775" y="6161088"/>
            <a:ext cx="232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2000" dirty="0">
                <a:solidFill>
                  <a:srgbClr val="FFFFFF"/>
                </a:solidFill>
                <a:latin typeface="Montserrat Regular" charset="0"/>
                <a:ea typeface="Montserrat Regular" charset="0"/>
                <a:cs typeface="Montserrat Regular" charset="0"/>
                <a:sym typeface="Montserrat Regular" charset="0"/>
              </a:rPr>
              <a:t>#AÁguaÉUmaSó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06FE701-D01D-41DB-9133-0FE8268E1670}"/>
              </a:ext>
            </a:extLst>
          </p:cNvPr>
          <p:cNvSpPr txBox="1">
            <a:spLocks/>
          </p:cNvSpPr>
          <p:nvPr/>
        </p:nvSpPr>
        <p:spPr bwMode="auto">
          <a:xfrm>
            <a:off x="703263" y="561975"/>
            <a:ext cx="104330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r>
              <a:rPr lang="pt-BR" altLang="pt-BR" sz="4800" dirty="0">
                <a:solidFill>
                  <a:schemeClr val="accent1">
                    <a:lumMod val="75000"/>
                  </a:schemeClr>
                </a:solidFill>
                <a:latin typeface="+mj-lt"/>
                <a:ea typeface="Montserrat Black" panose="020B0604020202020204" pitchFamily="2" charset="0"/>
                <a:cs typeface="Montserrat Black" panose="020B0604020202020204" pitchFamily="2" charset="0"/>
                <a:sym typeface="Montserrat Black" panose="020B0604020202020204" pitchFamily="2" charset="0"/>
              </a:rPr>
              <a:t>Atividades previstas</a:t>
            </a:r>
          </a:p>
        </p:txBody>
      </p:sp>
    </p:spTree>
    <p:extLst>
      <p:ext uri="{BB962C8B-B14F-4D97-AF65-F5344CB8AC3E}">
        <p14:creationId xmlns:p14="http://schemas.microsoft.com/office/powerpoint/2010/main" val="28775888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;p2">
            <a:extLst>
              <a:ext uri="{FF2B5EF4-FFF2-40B4-BE49-F238E27FC236}">
                <a16:creationId xmlns:a16="http://schemas.microsoft.com/office/drawing/2014/main" id="{91DDABEA-6F85-4FBA-B027-F893C14E8617}"/>
              </a:ext>
            </a:extLst>
          </p:cNvPr>
          <p:cNvSpPr txBox="1"/>
          <p:nvPr/>
        </p:nvSpPr>
        <p:spPr>
          <a:xfrm>
            <a:off x="1832180" y="333058"/>
            <a:ext cx="8329363" cy="7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7F7F7F"/>
              </a:buClr>
              <a:buSzPts val="3200"/>
            </a:pPr>
            <a:r>
              <a:rPr lang="pt-BR" sz="4800" dirty="0">
                <a:solidFill>
                  <a:schemeClr val="accent1">
                    <a:lumMod val="75000"/>
                  </a:schemeClr>
                </a:solidFill>
                <a:latin typeface="+mj-lt"/>
                <a:cs typeface="Segoe UI" panose="020B0502040204020203" pitchFamily="34" charset="0"/>
                <a:sym typeface="Quattrocento Sans"/>
              </a:rPr>
              <a:t>Coleta de dados e percepções</a:t>
            </a:r>
            <a:endParaRPr lang="pt-BR" sz="4800" dirty="0">
              <a:solidFill>
                <a:schemeClr val="accent1">
                  <a:lumMod val="75000"/>
                </a:schemeClr>
              </a:solidFill>
              <a:latin typeface="+mj-lt"/>
              <a:cs typeface="Segoe UI" panose="020B0502040204020203" pitchFamily="34" charset="0"/>
            </a:endParaRP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008269A5-CC4D-9EF8-F233-2EF251D4B67E}"/>
              </a:ext>
            </a:extLst>
          </p:cNvPr>
          <p:cNvGraphicFramePr>
            <a:graphicFrameLocks noGrp="1"/>
          </p:cNvGraphicFramePr>
          <p:nvPr/>
        </p:nvGraphicFramePr>
        <p:xfrm>
          <a:off x="6162311" y="1711949"/>
          <a:ext cx="2880000" cy="35970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3917117567"/>
                    </a:ext>
                  </a:extLst>
                </a:gridCol>
              </a:tblGrid>
              <a:tr h="3597043">
                <a:tc>
                  <a:txBody>
                    <a:bodyPr/>
                    <a:lstStyle/>
                    <a:p>
                      <a:pPr algn="ctr" fontAlgn="t"/>
                      <a:endParaRPr lang="pt-BR" sz="1700" b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endParaRPr lang="pt-BR" sz="1700" b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endParaRPr lang="pt-BR" sz="1700" b="1" u="none" strike="noStrike" dirty="0">
                        <a:solidFill>
                          <a:srgbClr val="5CC6D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r>
                        <a:rPr lang="pt-BR" sz="1700" b="1" i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Questionário online para usuários</a:t>
                      </a:r>
                    </a:p>
                    <a:p>
                      <a:pPr algn="ctr" fontAlgn="t"/>
                      <a:endParaRPr lang="pt-BR" sz="1700" b="1" i="0" u="none" strike="noStrike" dirty="0">
                        <a:solidFill>
                          <a:schemeClr val="bg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endParaRPr lang="pt-BR" sz="17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431" marR="9431" marT="943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78065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95624A51-2240-5A9D-5DDA-6A84378B888A}"/>
              </a:ext>
            </a:extLst>
          </p:cNvPr>
          <p:cNvSpPr txBox="1"/>
          <p:nvPr/>
        </p:nvSpPr>
        <p:spPr>
          <a:xfrm>
            <a:off x="9187799" y="4186843"/>
            <a:ext cx="2515200" cy="6292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63" dirty="0">
                <a:latin typeface="Segoe UI" panose="020B0502040204020203" pitchFamily="34" charset="0"/>
                <a:cs typeface="Segoe UI" panose="020B0502040204020203" pitchFamily="34" charset="0"/>
              </a:rPr>
              <a:t>Aplicação de questionário online para os usuários de recursos hídricos</a:t>
            </a:r>
          </a:p>
        </p:txBody>
      </p:sp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DF1DB7E2-AFD4-69D6-B637-9DD8ED7FCE39}"/>
              </a:ext>
            </a:extLst>
          </p:cNvPr>
          <p:cNvGraphicFramePr>
            <a:graphicFrameLocks noGrp="1"/>
          </p:cNvGraphicFramePr>
          <p:nvPr/>
        </p:nvGraphicFramePr>
        <p:xfrm>
          <a:off x="3122877" y="1715135"/>
          <a:ext cx="2880000" cy="35970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3917117567"/>
                    </a:ext>
                  </a:extLst>
                </a:gridCol>
              </a:tblGrid>
              <a:tr h="3597043">
                <a:tc>
                  <a:txBody>
                    <a:bodyPr/>
                    <a:lstStyle/>
                    <a:p>
                      <a:pPr algn="ctr" fontAlgn="t"/>
                      <a:endParaRPr lang="pt-BR" sz="1700" b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endParaRPr lang="pt-BR" sz="1700" b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endParaRPr lang="pt-BR" sz="1700" b="1" u="none" strike="noStrike" dirty="0">
                        <a:solidFill>
                          <a:srgbClr val="0B662C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r>
                        <a:rPr lang="pt-BR" sz="1700" b="1" i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Reconhecimento e entrevistas</a:t>
                      </a:r>
                    </a:p>
                    <a:p>
                      <a:pPr algn="ctr" fontAlgn="t"/>
                      <a:endParaRPr lang="pt-BR" sz="1700" b="1" i="0" u="none" strike="noStrike" dirty="0">
                        <a:solidFill>
                          <a:schemeClr val="bg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endParaRPr lang="pt-BR" sz="17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431" marR="9431" marT="943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78065"/>
                  </a:ext>
                </a:extLst>
              </a:tr>
            </a:tbl>
          </a:graphicData>
        </a:graphic>
      </p:graphicFrame>
      <p:sp>
        <p:nvSpPr>
          <p:cNvPr id="36" name="CaixaDeTexto 35">
            <a:extLst>
              <a:ext uri="{FF2B5EF4-FFF2-40B4-BE49-F238E27FC236}">
                <a16:creationId xmlns:a16="http://schemas.microsoft.com/office/drawing/2014/main" id="{3F1023C3-7B87-BFAF-D5E6-E9D0005AF475}"/>
              </a:ext>
            </a:extLst>
          </p:cNvPr>
          <p:cNvSpPr txBox="1"/>
          <p:nvPr/>
        </p:nvSpPr>
        <p:spPr>
          <a:xfrm>
            <a:off x="3809300" y="4168769"/>
            <a:ext cx="2148251" cy="6292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63" dirty="0">
                <a:latin typeface="Segoe UI" panose="020B0502040204020203" pitchFamily="34" charset="0"/>
                <a:cs typeface="Segoe UI" panose="020B0502040204020203" pitchFamily="34" charset="0"/>
              </a:rPr>
              <a:t>Reconhecimento de campo ou entrevista com </a:t>
            </a:r>
            <a:r>
              <a:rPr lang="pt-BR" sz="1163" b="1" dirty="0">
                <a:latin typeface="Segoe UI" panose="020B0502040204020203" pitchFamily="34" charset="0"/>
                <a:cs typeface="Segoe UI" panose="020B0502040204020203" pitchFamily="34" charset="0"/>
              </a:rPr>
              <a:t>grandes representantes </a:t>
            </a:r>
            <a:r>
              <a:rPr lang="pt-BR" sz="1163" dirty="0">
                <a:latin typeface="Segoe UI" panose="020B0502040204020203" pitchFamily="34" charset="0"/>
                <a:cs typeface="Segoe UI" panose="020B0502040204020203" pitchFamily="34" charset="0"/>
              </a:rPr>
              <a:t>de usuários</a:t>
            </a:r>
          </a:p>
        </p:txBody>
      </p:sp>
      <p:graphicFrame>
        <p:nvGraphicFramePr>
          <p:cNvPr id="69" name="Tabela 68">
            <a:extLst>
              <a:ext uri="{FF2B5EF4-FFF2-40B4-BE49-F238E27FC236}">
                <a16:creationId xmlns:a16="http://schemas.microsoft.com/office/drawing/2014/main" id="{2FFCFD9B-0DBC-BCCE-E342-17C1318D9E47}"/>
              </a:ext>
            </a:extLst>
          </p:cNvPr>
          <p:cNvGraphicFramePr>
            <a:graphicFrameLocks noGrp="1"/>
          </p:cNvGraphicFramePr>
          <p:nvPr/>
        </p:nvGraphicFramePr>
        <p:xfrm>
          <a:off x="83444" y="1713833"/>
          <a:ext cx="2880000" cy="35970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3917117567"/>
                    </a:ext>
                  </a:extLst>
                </a:gridCol>
              </a:tblGrid>
              <a:tr h="3597043">
                <a:tc>
                  <a:txBody>
                    <a:bodyPr/>
                    <a:lstStyle/>
                    <a:p>
                      <a:pPr algn="ctr" fontAlgn="t"/>
                      <a:endParaRPr lang="pt-BR" sz="1700" b="1" u="none" strike="noStrike" dirty="0">
                        <a:solidFill>
                          <a:srgbClr val="5CC6D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endParaRPr lang="pt-BR" sz="1700" b="1" u="none" strike="noStrike" dirty="0">
                        <a:solidFill>
                          <a:srgbClr val="5CC6D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endParaRPr lang="pt-BR" sz="1700" b="1" u="none" strike="noStrike" dirty="0">
                        <a:solidFill>
                          <a:srgbClr val="5CC6D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r>
                        <a:rPr lang="pt-BR" sz="1700" b="1" i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Ciclos de discussão e debate</a:t>
                      </a:r>
                    </a:p>
                    <a:p>
                      <a:pPr algn="ctr" fontAlgn="t"/>
                      <a:endParaRPr lang="pt-BR" sz="1700" b="1" i="0" u="none" strike="noStrike" dirty="0">
                        <a:solidFill>
                          <a:srgbClr val="5CC6D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endParaRPr lang="pt-BR" sz="1700" b="1" i="0" u="none" strike="noStrike" dirty="0">
                        <a:solidFill>
                          <a:srgbClr val="5CC6D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431" marR="9431" marT="943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78065"/>
                  </a:ext>
                </a:extLst>
              </a:tr>
            </a:tbl>
          </a:graphicData>
        </a:graphic>
      </p:graphicFrame>
      <p:sp>
        <p:nvSpPr>
          <p:cNvPr id="71" name="CaixaDeTexto 70">
            <a:extLst>
              <a:ext uri="{FF2B5EF4-FFF2-40B4-BE49-F238E27FC236}">
                <a16:creationId xmlns:a16="http://schemas.microsoft.com/office/drawing/2014/main" id="{FA66CA87-6DFD-B27B-9431-1E739F2478E5}"/>
              </a:ext>
            </a:extLst>
          </p:cNvPr>
          <p:cNvSpPr txBox="1"/>
          <p:nvPr/>
        </p:nvSpPr>
        <p:spPr>
          <a:xfrm>
            <a:off x="730580" y="4168748"/>
            <a:ext cx="2320337" cy="98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63" dirty="0">
                <a:latin typeface="Segoe UI" panose="020B0502040204020203" pitchFamily="34" charset="0"/>
                <a:cs typeface="Segoe UI" panose="020B0502040204020203" pitchFamily="34" charset="0"/>
              </a:rPr>
              <a:t>Apresentação e discussão das </a:t>
            </a:r>
            <a:r>
              <a:rPr lang="pt-BR" sz="1163" b="1" dirty="0">
                <a:latin typeface="Segoe UI" panose="020B0502040204020203" pitchFamily="34" charset="0"/>
                <a:cs typeface="Segoe UI" panose="020B0502040204020203" pitchFamily="34" charset="0"/>
              </a:rPr>
              <a:t>intervenções estratégicas</a:t>
            </a:r>
          </a:p>
          <a:p>
            <a:endParaRPr lang="pt-BR" sz="1163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1163" dirty="0">
                <a:latin typeface="Segoe UI" panose="020B0502040204020203" pitchFamily="34" charset="0"/>
                <a:cs typeface="Segoe UI" panose="020B0502040204020203" pitchFamily="34" charset="0"/>
              </a:rPr>
              <a:t>Apresentação dos resultados para </a:t>
            </a:r>
            <a:r>
              <a:rPr lang="pt-BR" sz="1163" b="1" dirty="0">
                <a:latin typeface="Segoe UI" panose="020B0502040204020203" pitchFamily="34" charset="0"/>
                <a:cs typeface="Segoe UI" panose="020B0502040204020203" pitchFamily="34" charset="0"/>
              </a:rPr>
              <a:t>refinamentos dos cenário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34C806C9-86E0-7189-71D1-7C974E9B2118}"/>
              </a:ext>
            </a:extLst>
          </p:cNvPr>
          <p:cNvSpPr txBox="1"/>
          <p:nvPr/>
        </p:nvSpPr>
        <p:spPr>
          <a:xfrm>
            <a:off x="213160" y="4153413"/>
            <a:ext cx="537600" cy="30777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C1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F270E517-7B70-365E-470A-537B1841B08E}"/>
              </a:ext>
            </a:extLst>
          </p:cNvPr>
          <p:cNvSpPr txBox="1"/>
          <p:nvPr/>
        </p:nvSpPr>
        <p:spPr>
          <a:xfrm>
            <a:off x="197825" y="4751625"/>
            <a:ext cx="537600" cy="30777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C2</a:t>
            </a:r>
          </a:p>
        </p:txBody>
      </p:sp>
      <p:pic>
        <p:nvPicPr>
          <p:cNvPr id="74" name="Gráfico 73" descr="Rede social">
            <a:extLst>
              <a:ext uri="{FF2B5EF4-FFF2-40B4-BE49-F238E27FC236}">
                <a16:creationId xmlns:a16="http://schemas.microsoft.com/office/drawing/2014/main" id="{E657E2B2-16A5-8140-4F33-82DD27B6E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260" y="1755959"/>
            <a:ext cx="1443797" cy="1443797"/>
          </a:xfrm>
          <a:prstGeom prst="rect">
            <a:avLst/>
          </a:prstGeom>
        </p:spPr>
      </p:pic>
      <p:pic>
        <p:nvPicPr>
          <p:cNvPr id="75" name="Gráfico 74" descr="Público alvo">
            <a:extLst>
              <a:ext uri="{FF2B5EF4-FFF2-40B4-BE49-F238E27FC236}">
                <a16:creationId xmlns:a16="http://schemas.microsoft.com/office/drawing/2014/main" id="{ED3AA7EA-9A78-1FB2-F5AF-050DA82C4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6065" y="1788259"/>
            <a:ext cx="1490260" cy="1490260"/>
          </a:xfrm>
          <a:prstGeom prst="rect">
            <a:avLst/>
          </a:prstGeom>
        </p:spPr>
      </p:pic>
      <p:pic>
        <p:nvPicPr>
          <p:cNvPr id="76" name="Gráfico 75" descr="Apresentação com gráfico de pizza">
            <a:extLst>
              <a:ext uri="{FF2B5EF4-FFF2-40B4-BE49-F238E27FC236}">
                <a16:creationId xmlns:a16="http://schemas.microsoft.com/office/drawing/2014/main" id="{5481D3C8-C8AA-3512-84B5-A332EC1C5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9307" y="1755959"/>
            <a:ext cx="1508480" cy="1508480"/>
          </a:xfrm>
          <a:prstGeom prst="rect">
            <a:avLst/>
          </a:prstGeom>
        </p:spPr>
      </p:pic>
      <p:sp>
        <p:nvSpPr>
          <p:cNvPr id="77" name="CaixaDeTexto 76">
            <a:extLst>
              <a:ext uri="{FF2B5EF4-FFF2-40B4-BE49-F238E27FC236}">
                <a16:creationId xmlns:a16="http://schemas.microsoft.com/office/drawing/2014/main" id="{D1983755-D959-D142-A70C-FDB94C5AE72A}"/>
              </a:ext>
            </a:extLst>
          </p:cNvPr>
          <p:cNvSpPr txBox="1"/>
          <p:nvPr/>
        </p:nvSpPr>
        <p:spPr>
          <a:xfrm>
            <a:off x="3236867" y="4176333"/>
            <a:ext cx="537600" cy="30777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4035D173-CE3B-F36C-0E08-B5085508EF56}"/>
              </a:ext>
            </a:extLst>
          </p:cNvPr>
          <p:cNvSpPr txBox="1"/>
          <p:nvPr/>
        </p:nvSpPr>
        <p:spPr>
          <a:xfrm>
            <a:off x="6250909" y="4153413"/>
            <a:ext cx="537600" cy="30777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Q</a:t>
            </a:r>
          </a:p>
        </p:txBody>
      </p:sp>
      <p:graphicFrame>
        <p:nvGraphicFramePr>
          <p:cNvPr id="79" name="Tabela 78">
            <a:extLst>
              <a:ext uri="{FF2B5EF4-FFF2-40B4-BE49-F238E27FC236}">
                <a16:creationId xmlns:a16="http://schemas.microsoft.com/office/drawing/2014/main" id="{14EFD317-471B-70F5-56DA-B501051F81AE}"/>
              </a:ext>
            </a:extLst>
          </p:cNvPr>
          <p:cNvGraphicFramePr>
            <a:graphicFrameLocks noGrp="1"/>
          </p:cNvGraphicFramePr>
          <p:nvPr/>
        </p:nvGraphicFramePr>
        <p:xfrm>
          <a:off x="9201743" y="1711949"/>
          <a:ext cx="2880000" cy="35970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80000">
                  <a:extLst>
                    <a:ext uri="{9D8B030D-6E8A-4147-A177-3AD203B41FA5}">
                      <a16:colId xmlns:a16="http://schemas.microsoft.com/office/drawing/2014/main" val="3917117567"/>
                    </a:ext>
                  </a:extLst>
                </a:gridCol>
              </a:tblGrid>
              <a:tr h="3597043">
                <a:tc>
                  <a:txBody>
                    <a:bodyPr/>
                    <a:lstStyle/>
                    <a:p>
                      <a:pPr algn="ctr" fontAlgn="t"/>
                      <a:endParaRPr lang="pt-BR" sz="1700" b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endParaRPr lang="pt-BR" sz="1700" b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 fontAlgn="t"/>
                      <a:r>
                        <a:rPr lang="pt-BR" sz="1700" b="1" i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Encontros virtuais com técnicos da ANA</a:t>
                      </a:r>
                    </a:p>
                    <a:p>
                      <a:pPr algn="ctr" fontAlgn="t"/>
                      <a:endParaRPr lang="pt-BR" sz="17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431" marR="9431" marT="943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578065"/>
                  </a:ext>
                </a:extLst>
              </a:tr>
            </a:tbl>
          </a:graphicData>
        </a:graphic>
      </p:graphicFrame>
      <p:pic>
        <p:nvPicPr>
          <p:cNvPr id="81" name="Gráfico 80" descr="Debate de ideias do grupo">
            <a:extLst>
              <a:ext uri="{FF2B5EF4-FFF2-40B4-BE49-F238E27FC236}">
                <a16:creationId xmlns:a16="http://schemas.microsoft.com/office/drawing/2014/main" id="{1437EAAF-5F98-EA87-EBFD-36557B7E96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9472" y="1695989"/>
            <a:ext cx="1490971" cy="1490971"/>
          </a:xfrm>
          <a:prstGeom prst="rect">
            <a:avLst/>
          </a:prstGeom>
        </p:spPr>
      </p:pic>
      <p:sp>
        <p:nvSpPr>
          <p:cNvPr id="82" name="CaixaDeTexto 81">
            <a:extLst>
              <a:ext uri="{FF2B5EF4-FFF2-40B4-BE49-F238E27FC236}">
                <a16:creationId xmlns:a16="http://schemas.microsoft.com/office/drawing/2014/main" id="{FDC1EB2B-354F-2F93-21FC-09F8D135A64C}"/>
              </a:ext>
            </a:extLst>
          </p:cNvPr>
          <p:cNvSpPr txBox="1"/>
          <p:nvPr/>
        </p:nvSpPr>
        <p:spPr>
          <a:xfrm>
            <a:off x="9292864" y="4153412"/>
            <a:ext cx="537600" cy="31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67" b="1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EF0C9112-ED50-D0EF-F7AD-97920003B33B}"/>
              </a:ext>
            </a:extLst>
          </p:cNvPr>
          <p:cNvSpPr txBox="1"/>
          <p:nvPr/>
        </p:nvSpPr>
        <p:spPr>
          <a:xfrm>
            <a:off x="6795923" y="4168769"/>
            <a:ext cx="2254605" cy="6292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63" dirty="0">
                <a:latin typeface="Segoe UI" panose="020B0502040204020203" pitchFamily="34" charset="0"/>
                <a:cs typeface="Segoe UI" panose="020B0502040204020203" pitchFamily="34" charset="0"/>
              </a:rPr>
              <a:t>Aplicação de </a:t>
            </a:r>
            <a:r>
              <a:rPr lang="pt-BR" sz="1163" b="1" dirty="0">
                <a:latin typeface="Segoe UI" panose="020B0502040204020203" pitchFamily="34" charset="0"/>
                <a:cs typeface="Segoe UI" panose="020B0502040204020203" pitchFamily="34" charset="0"/>
              </a:rPr>
              <a:t>questionário online para os usuários </a:t>
            </a:r>
            <a:r>
              <a:rPr lang="pt-BR" sz="1163" dirty="0">
                <a:latin typeface="Segoe UI" panose="020B0502040204020203" pitchFamily="34" charset="0"/>
                <a:cs typeface="Segoe UI" panose="020B0502040204020203" pitchFamily="34" charset="0"/>
              </a:rPr>
              <a:t>de recursos hídricos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2AA71C07-A9BD-AC23-7578-2B3F039F6B00}"/>
              </a:ext>
            </a:extLst>
          </p:cNvPr>
          <p:cNvSpPr txBox="1"/>
          <p:nvPr/>
        </p:nvSpPr>
        <p:spPr>
          <a:xfrm>
            <a:off x="9823579" y="4168769"/>
            <a:ext cx="2254605" cy="6292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63" dirty="0">
                <a:latin typeface="Segoe UI" panose="020B0502040204020203" pitchFamily="34" charset="0"/>
                <a:cs typeface="Segoe UI" panose="020B0502040204020203" pitchFamily="34" charset="0"/>
              </a:rPr>
              <a:t>Previsão de </a:t>
            </a:r>
            <a:r>
              <a:rPr lang="pt-BR" sz="1163" b="1" dirty="0">
                <a:latin typeface="Segoe UI" panose="020B0502040204020203" pitchFamily="34" charset="0"/>
                <a:cs typeface="Segoe UI" panose="020B0502040204020203" pitchFamily="34" charset="0"/>
              </a:rPr>
              <a:t>nove reuniões </a:t>
            </a:r>
            <a:r>
              <a:rPr lang="pt-BR" sz="1163" dirty="0">
                <a:latin typeface="Segoe UI" panose="020B0502040204020203" pitchFamily="34" charset="0"/>
                <a:cs typeface="Segoe UI" panose="020B0502040204020203" pitchFamily="34" charset="0"/>
              </a:rPr>
              <a:t>para alinhamento e apresentação de produtos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7C96BB21-F431-1977-5251-A355BFC3DF30}"/>
              </a:ext>
            </a:extLst>
          </p:cNvPr>
          <p:cNvSpPr txBox="1"/>
          <p:nvPr/>
        </p:nvSpPr>
        <p:spPr>
          <a:xfrm>
            <a:off x="9173559" y="5319088"/>
            <a:ext cx="2880000" cy="307777"/>
          </a:xfrm>
          <a:prstGeom prst="rect">
            <a:avLst/>
          </a:prstGeom>
          <a:solidFill>
            <a:srgbClr val="5CC6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MESES 1, 2, 3, 5, 7, 8 e 9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BCE2A270-1172-565B-7464-F320322F5710}"/>
              </a:ext>
            </a:extLst>
          </p:cNvPr>
          <p:cNvSpPr txBox="1"/>
          <p:nvPr/>
        </p:nvSpPr>
        <p:spPr>
          <a:xfrm>
            <a:off x="6139801" y="5319089"/>
            <a:ext cx="2880000" cy="307777"/>
          </a:xfrm>
          <a:prstGeom prst="rect">
            <a:avLst/>
          </a:prstGeom>
          <a:solidFill>
            <a:srgbClr val="5CC6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MÊS 3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0FAFDDB7-32D3-83BB-2222-7F5949ABBCAB}"/>
              </a:ext>
            </a:extLst>
          </p:cNvPr>
          <p:cNvSpPr txBox="1"/>
          <p:nvPr/>
        </p:nvSpPr>
        <p:spPr>
          <a:xfrm>
            <a:off x="3116861" y="5319089"/>
            <a:ext cx="2880000" cy="307777"/>
          </a:xfrm>
          <a:prstGeom prst="rect">
            <a:avLst/>
          </a:prstGeom>
          <a:solidFill>
            <a:srgbClr val="5CC6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MÊS 3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5E1E3679-C232-785C-E34F-93A05A1383F0}"/>
              </a:ext>
            </a:extLst>
          </p:cNvPr>
          <p:cNvSpPr txBox="1"/>
          <p:nvPr/>
        </p:nvSpPr>
        <p:spPr>
          <a:xfrm>
            <a:off x="93921" y="5319089"/>
            <a:ext cx="2880000" cy="307777"/>
          </a:xfrm>
          <a:prstGeom prst="rect">
            <a:avLst/>
          </a:prstGeom>
          <a:solidFill>
            <a:srgbClr val="5CC6D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MESES 3 (C1) e 8 (C2)</a:t>
            </a:r>
          </a:p>
        </p:txBody>
      </p:sp>
    </p:spTree>
    <p:extLst>
      <p:ext uri="{BB962C8B-B14F-4D97-AF65-F5344CB8AC3E}">
        <p14:creationId xmlns:p14="http://schemas.microsoft.com/office/powerpoint/2010/main" val="306938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8;p2">
            <a:extLst>
              <a:ext uri="{FF2B5EF4-FFF2-40B4-BE49-F238E27FC236}">
                <a16:creationId xmlns:a16="http://schemas.microsoft.com/office/drawing/2014/main" id="{91DDABEA-6F85-4FBA-B027-F893C14E8617}"/>
              </a:ext>
            </a:extLst>
          </p:cNvPr>
          <p:cNvSpPr txBox="1"/>
          <p:nvPr/>
        </p:nvSpPr>
        <p:spPr>
          <a:xfrm>
            <a:off x="1814731" y="-55737"/>
            <a:ext cx="8329363" cy="73096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4400" b="0" dirty="0">
                <a:solidFill>
                  <a:schemeClr val="accent1">
                    <a:lumMod val="75000"/>
                  </a:schemeClr>
                </a:solidFill>
                <a:latin typeface="+mj-lt"/>
                <a:sym typeface="Quattrocento Sans"/>
              </a:rPr>
              <a:t>Cronograma de execução</a:t>
            </a:r>
            <a:endParaRPr lang="pt-BR" sz="4400" b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7C56C3C-CAA3-0D25-B102-BC6C482F4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847"/>
              </p:ext>
            </p:extLst>
          </p:nvPr>
        </p:nvGraphicFramePr>
        <p:xfrm>
          <a:off x="90101" y="677987"/>
          <a:ext cx="11984499" cy="514116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06139">
                  <a:extLst>
                    <a:ext uri="{9D8B030D-6E8A-4147-A177-3AD203B41FA5}">
                      <a16:colId xmlns:a16="http://schemas.microsoft.com/office/drawing/2014/main" val="4231944004"/>
                    </a:ext>
                  </a:extLst>
                </a:gridCol>
                <a:gridCol w="325847">
                  <a:extLst>
                    <a:ext uri="{9D8B030D-6E8A-4147-A177-3AD203B41FA5}">
                      <a16:colId xmlns:a16="http://schemas.microsoft.com/office/drawing/2014/main" val="2815898324"/>
                    </a:ext>
                  </a:extLst>
                </a:gridCol>
                <a:gridCol w="2202897">
                  <a:extLst>
                    <a:ext uri="{9D8B030D-6E8A-4147-A177-3AD203B41FA5}">
                      <a16:colId xmlns:a16="http://schemas.microsoft.com/office/drawing/2014/main" val="437771742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2251496488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2493139533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2515429698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2937037326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1144485503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55675551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2476300118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954350406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1811037020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3888019007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3718918154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478198005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3460153512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2204414303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3688308705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1487675194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4129201503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1494922521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1557142782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527278808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1991548340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788361218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2840933979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3581949881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3575293391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1273996314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197381932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944530088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419236332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4151134671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629235539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323526988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3861531133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3014354494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2107002477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324533294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687611134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265333147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3856176886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4033021406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1373917005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1335015790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925536539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116004559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2301405085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1378843583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2575904362"/>
                    </a:ext>
                  </a:extLst>
                </a:gridCol>
                <a:gridCol w="190617">
                  <a:extLst>
                    <a:ext uri="{9D8B030D-6E8A-4147-A177-3AD203B41FA5}">
                      <a16:colId xmlns:a16="http://schemas.microsoft.com/office/drawing/2014/main" val="1351016470"/>
                    </a:ext>
                  </a:extLst>
                </a:gridCol>
              </a:tblGrid>
              <a:tr h="67299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FASES / ETAPA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FASES / ETAPA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" marR="3944" marT="39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MÊS 1</a:t>
                      </a:r>
                      <a:b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15/03/2024</a:t>
                      </a:r>
                      <a:b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a 15/04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MÊS 2</a:t>
                      </a:r>
                      <a:b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15/04 a 14/05</a:t>
                      </a:r>
                    </a:p>
                  </a:txBody>
                  <a:tcPr marL="5259" marR="5259" marT="525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MÊS 3</a:t>
                      </a:r>
                      <a:b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15/05 a 14/06</a:t>
                      </a:r>
                      <a:endParaRPr lang="pt-BR" sz="1300" b="1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 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##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44" marR="3944" marT="394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MÊS 4</a:t>
                      </a:r>
                    </a:p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15/06 a 14/07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MÊS 5</a:t>
                      </a:r>
                      <a:b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15/07 a 14/08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MÊS 6</a:t>
                      </a:r>
                      <a:b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15/08 a 14/09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MÊS 7</a:t>
                      </a:r>
                      <a:b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15/09 a 14/10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MÊS 8</a:t>
                      </a:r>
                      <a:b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15/10 a 14/11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MÊS 9</a:t>
                      </a:r>
                      <a:b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15/11 a 14/02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MÊS 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15/12 a 14/01/2025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MÊS 11</a:t>
                      </a:r>
                      <a:b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15/01 a 14/02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MÊS 12</a:t>
                      </a:r>
                      <a:br>
                        <a:rPr lang="pt-B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15/02 </a:t>
                      </a:r>
                      <a:r>
                        <a:rPr lang="pt-BR" sz="1100" b="1" i="0" u="none" strike="noStrike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a 14/03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085437"/>
                  </a:ext>
                </a:extLst>
              </a:tr>
              <a:tr h="4927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FASE 0</a:t>
                      </a:r>
                    </a:p>
                  </a:txBody>
                  <a:tcPr marL="5259" marR="5259" marT="5259" marB="0" vert="vert27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E-0</a:t>
                      </a:r>
                      <a:endParaRPr lang="pt-BR" sz="1300" b="0" i="0" u="none" strike="noStrike" dirty="0">
                        <a:solidFill>
                          <a:srgbClr val="0B662C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Consolidação do          Plano de Trabalho</a:t>
                      </a:r>
                      <a:endParaRPr lang="pt-BR" sz="13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718759"/>
                  </a:ext>
                </a:extLst>
              </a:tr>
              <a:tr h="492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FASE 1</a:t>
                      </a:r>
                    </a:p>
                  </a:txBody>
                  <a:tcPr marL="5259" marR="5259" marT="5259" marB="0" vert="vert27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E-1</a:t>
                      </a:r>
                      <a:endParaRPr lang="pt-BR" sz="1300" b="0" i="0" u="none" strike="noStrike" dirty="0">
                        <a:solidFill>
                          <a:srgbClr val="0B662C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Conhecimento dos usos e setores usuários</a:t>
                      </a:r>
                      <a:endParaRPr lang="pt-BR" sz="13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5655"/>
                  </a:ext>
                </a:extLst>
              </a:tr>
              <a:tr h="4927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E-2</a:t>
                      </a:r>
                      <a:endParaRPr lang="pt-BR" sz="1300" b="0" i="0" u="none" strike="noStrike" dirty="0">
                        <a:solidFill>
                          <a:srgbClr val="0B662C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Identificação das intervenções estratégicas </a:t>
                      </a:r>
                      <a:endParaRPr lang="pt-BR" sz="13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8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8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8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" marR="3944" marT="3944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0748"/>
                  </a:ext>
                </a:extLst>
              </a:tr>
              <a:tr h="492763">
                <a:tc>
                  <a:txBody>
                    <a:bodyPr/>
                    <a:lstStyle/>
                    <a:p>
                      <a:pPr marL="0" marR="0" lvl="0" indent="0" algn="ctr" defTabSz="608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FASE 2</a:t>
                      </a:r>
                    </a:p>
                  </a:txBody>
                  <a:tcPr marL="5259" marR="5259" marT="5259" marB="0" vert="vert27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E-3</a:t>
                      </a:r>
                      <a:endParaRPr lang="pt-BR" sz="1300" b="0" i="0" u="none" strike="noStrike" dirty="0">
                        <a:solidFill>
                          <a:srgbClr val="0B662C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Elaboração preliminar dos cenários de objetivos</a:t>
                      </a:r>
                      <a:endParaRPr lang="pt-BR" sz="13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610193"/>
                  </a:ext>
                </a:extLst>
              </a:tr>
              <a:tr h="492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FASE 3</a:t>
                      </a:r>
                    </a:p>
                  </a:txBody>
                  <a:tcPr marL="5259" marR="5259" marT="5259" marB="0" vert="vert27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E-4</a:t>
                      </a:r>
                      <a:endParaRPr lang="pt-BR" sz="1300" b="0" i="0" u="none" strike="noStrike" dirty="0">
                        <a:solidFill>
                          <a:srgbClr val="0B662C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Realização dos estudos econômicos</a:t>
                      </a:r>
                      <a:endParaRPr lang="pt-BR" sz="13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938168"/>
                  </a:ext>
                </a:extLst>
              </a:tr>
              <a:tr h="4927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E-5</a:t>
                      </a:r>
                      <a:endParaRPr lang="pt-BR" sz="1300" b="0" i="0" u="none" strike="noStrike" dirty="0">
                        <a:solidFill>
                          <a:srgbClr val="0B662C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Análise de </a:t>
                      </a:r>
                    </a:p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sensibilidade</a:t>
                      </a:r>
                      <a:endParaRPr lang="pt-BR" sz="13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431166"/>
                  </a:ext>
                </a:extLst>
              </a:tr>
              <a:tr h="4927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FASE 4</a:t>
                      </a:r>
                    </a:p>
                  </a:txBody>
                  <a:tcPr marL="5259" marR="5259" marT="5259" marB="0" vert="vert27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E-6</a:t>
                      </a:r>
                      <a:endParaRPr lang="pt-BR" sz="1300" b="0" i="0" u="none" strike="noStrike" dirty="0">
                        <a:solidFill>
                          <a:srgbClr val="0B662C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Cenários finais e proposta de mecanismos e valores</a:t>
                      </a:r>
                      <a:endParaRPr lang="pt-BR" sz="13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20932"/>
                  </a:ext>
                </a:extLst>
              </a:tr>
              <a:tr h="4927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FASE 5</a:t>
                      </a:r>
                    </a:p>
                  </a:txBody>
                  <a:tcPr marL="5259" marR="5259" marT="5259" marB="0" vert="vert27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E-7</a:t>
                      </a:r>
                      <a:endParaRPr lang="pt-BR" sz="1300" b="0" i="0" u="none" strike="noStrike" dirty="0">
                        <a:solidFill>
                          <a:srgbClr val="0B662C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Benefícios da </a:t>
                      </a:r>
                    </a:p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cobrança</a:t>
                      </a:r>
                      <a:endParaRPr lang="pt-BR" sz="13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9740"/>
                  </a:ext>
                </a:extLst>
              </a:tr>
              <a:tr h="492763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FASE 6</a:t>
                      </a:r>
                    </a:p>
                  </a:txBody>
                  <a:tcPr marL="3944" marR="3944" marT="3944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u="none" strike="noStrike" dirty="0">
                          <a:solidFill>
                            <a:srgbClr val="0B662C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E-8</a:t>
                      </a:r>
                      <a:endParaRPr lang="pt-BR" sz="1300" b="0" i="0" u="none" strike="noStrike" dirty="0">
                        <a:solidFill>
                          <a:srgbClr val="0B662C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Relatórios</a:t>
                      </a:r>
                    </a:p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 Finais </a:t>
                      </a:r>
                      <a:endParaRPr lang="pt-BR" sz="13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CC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9" marR="5259" marT="5259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773701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DE310B5-CF17-0080-3E08-82CD7788A816}"/>
              </a:ext>
            </a:extLst>
          </p:cNvPr>
          <p:cNvSpPr txBox="1"/>
          <p:nvPr/>
        </p:nvSpPr>
        <p:spPr>
          <a:xfrm>
            <a:off x="2914723" y="1453316"/>
            <a:ext cx="5810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008000"/>
                </a:highlight>
                <a:latin typeface="Segoe UI" panose="020B0502040204020203" pitchFamily="34" charset="0"/>
              </a:rPr>
              <a:t>E1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01A29A-9A3A-4C1D-D962-B12864052569}"/>
              </a:ext>
            </a:extLst>
          </p:cNvPr>
          <p:cNvSpPr txBox="1"/>
          <p:nvPr/>
        </p:nvSpPr>
        <p:spPr>
          <a:xfrm>
            <a:off x="4396591" y="2444284"/>
            <a:ext cx="5810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800000"/>
                </a:highlight>
                <a:latin typeface="Segoe UI" panose="020B0502040204020203" pitchFamily="34" charset="0"/>
              </a:rPr>
              <a:t>C1</a:t>
            </a:r>
            <a:r>
              <a:rPr lang="pt-BR" sz="1333" b="1" dirty="0">
                <a:solidFill>
                  <a:schemeClr val="bg1"/>
                </a:solidFill>
                <a:highlight>
                  <a:srgbClr val="FF0000"/>
                </a:highlight>
                <a:latin typeface="Segoe UI" panose="020B0502040204020203" pitchFamily="34" charset="0"/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9471BE-3D9E-1E08-83B6-8298A95B36E8}"/>
              </a:ext>
            </a:extLst>
          </p:cNvPr>
          <p:cNvSpPr txBox="1"/>
          <p:nvPr/>
        </p:nvSpPr>
        <p:spPr>
          <a:xfrm>
            <a:off x="3792910" y="1463828"/>
            <a:ext cx="71199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FF0000"/>
                </a:highlight>
                <a:latin typeface="Segoe UI" panose="020B0502040204020203" pitchFamily="34" charset="0"/>
              </a:rPr>
              <a:t>RP0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167EF0-1F51-4C4B-8BDC-4C78E47B697B}"/>
              </a:ext>
            </a:extLst>
          </p:cNvPr>
          <p:cNvSpPr txBox="1"/>
          <p:nvPr/>
        </p:nvSpPr>
        <p:spPr>
          <a:xfrm>
            <a:off x="5213850" y="2178544"/>
            <a:ext cx="71199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FF0000"/>
                </a:highlight>
                <a:latin typeface="Segoe UI" panose="020B0502040204020203" pitchFamily="34" charset="0"/>
              </a:rPr>
              <a:t>RP1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3D24904-CC15-91AA-9ACE-7F575D972B0C}"/>
              </a:ext>
            </a:extLst>
          </p:cNvPr>
          <p:cNvSpPr txBox="1"/>
          <p:nvPr/>
        </p:nvSpPr>
        <p:spPr>
          <a:xfrm>
            <a:off x="6661829" y="2928621"/>
            <a:ext cx="71199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FF0000"/>
                </a:highlight>
                <a:latin typeface="Segoe UI" panose="020B0502040204020203" pitchFamily="34" charset="0"/>
              </a:rPr>
              <a:t>RP2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262DAAE-8540-EB39-1CEE-21AC4F5E2578}"/>
              </a:ext>
            </a:extLst>
          </p:cNvPr>
          <p:cNvSpPr txBox="1"/>
          <p:nvPr/>
        </p:nvSpPr>
        <p:spPr>
          <a:xfrm>
            <a:off x="9083309" y="3909982"/>
            <a:ext cx="71199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FF0000"/>
                </a:highlight>
                <a:latin typeface="Segoe UI" panose="020B0502040204020203" pitchFamily="34" charset="0"/>
              </a:rPr>
              <a:t>RP3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B913283-D669-6A78-77EA-26473204613E}"/>
              </a:ext>
            </a:extLst>
          </p:cNvPr>
          <p:cNvSpPr txBox="1"/>
          <p:nvPr/>
        </p:nvSpPr>
        <p:spPr>
          <a:xfrm>
            <a:off x="9800009" y="4430476"/>
            <a:ext cx="71199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FF0000"/>
                </a:highlight>
                <a:latin typeface="Segoe UI" panose="020B0502040204020203" pitchFamily="34" charset="0"/>
              </a:rPr>
              <a:t>RP4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1331F54-FB81-5638-7DD7-EF63F178D261}"/>
              </a:ext>
            </a:extLst>
          </p:cNvPr>
          <p:cNvSpPr txBox="1"/>
          <p:nvPr/>
        </p:nvSpPr>
        <p:spPr>
          <a:xfrm>
            <a:off x="10868921" y="5393260"/>
            <a:ext cx="66930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 err="1">
                <a:solidFill>
                  <a:schemeClr val="bg1"/>
                </a:solidFill>
                <a:highlight>
                  <a:srgbClr val="FF0000"/>
                </a:highlight>
                <a:latin typeface="Segoe UI" panose="020B0502040204020203" pitchFamily="34" charset="0"/>
              </a:rPr>
              <a:t>RFs</a:t>
            </a:r>
            <a:r>
              <a:rPr lang="pt-BR" sz="1333" b="1" dirty="0">
                <a:solidFill>
                  <a:schemeClr val="bg1"/>
                </a:solidFill>
                <a:highlight>
                  <a:srgbClr val="FF0000"/>
                </a:highlight>
                <a:latin typeface="Segoe UI" panose="020B0502040204020203" pitchFamily="34" charset="0"/>
              </a:rPr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FC2435-F2CC-A3EA-DFB6-E8D028806B7E}"/>
              </a:ext>
            </a:extLst>
          </p:cNvPr>
          <p:cNvSpPr txBox="1"/>
          <p:nvPr/>
        </p:nvSpPr>
        <p:spPr>
          <a:xfrm>
            <a:off x="3468651" y="1463829"/>
            <a:ext cx="5810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008000"/>
                </a:highlight>
                <a:latin typeface="Segoe UI" panose="020B0502040204020203" pitchFamily="34" charset="0"/>
              </a:rPr>
              <a:t>E2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ADFABB3-5547-3971-69E1-9CC2D14B2593}"/>
              </a:ext>
            </a:extLst>
          </p:cNvPr>
          <p:cNvSpPr txBox="1"/>
          <p:nvPr/>
        </p:nvSpPr>
        <p:spPr>
          <a:xfrm>
            <a:off x="4997947" y="2178545"/>
            <a:ext cx="5810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008000"/>
                </a:highlight>
                <a:latin typeface="Segoe UI" panose="020B0502040204020203" pitchFamily="34" charset="0"/>
              </a:rPr>
              <a:t>E3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7ED2C98-ADE8-7D8F-81EC-9FA5AF6FEFF6}"/>
              </a:ext>
            </a:extLst>
          </p:cNvPr>
          <p:cNvSpPr txBox="1"/>
          <p:nvPr/>
        </p:nvSpPr>
        <p:spPr>
          <a:xfrm>
            <a:off x="6105639" y="2928621"/>
            <a:ext cx="5810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008000"/>
                </a:highlight>
                <a:latin typeface="Segoe UI" panose="020B0502040204020203" pitchFamily="34" charset="0"/>
              </a:rPr>
              <a:t>E4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1B0B52F-2B6E-2065-4DA0-409DAC422ED1}"/>
              </a:ext>
            </a:extLst>
          </p:cNvPr>
          <p:cNvSpPr txBox="1"/>
          <p:nvPr/>
        </p:nvSpPr>
        <p:spPr>
          <a:xfrm>
            <a:off x="6612965" y="3430332"/>
            <a:ext cx="5810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008000"/>
                </a:highlight>
                <a:latin typeface="Segoe UI" panose="020B0502040204020203" pitchFamily="34" charset="0"/>
              </a:rPr>
              <a:t>E5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6540D1-08EF-240E-9CE2-C1A7FEDA5F8C}"/>
              </a:ext>
            </a:extLst>
          </p:cNvPr>
          <p:cNvSpPr txBox="1"/>
          <p:nvPr/>
        </p:nvSpPr>
        <p:spPr>
          <a:xfrm>
            <a:off x="7646890" y="3909984"/>
            <a:ext cx="5810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008000"/>
                </a:highlight>
                <a:latin typeface="Segoe UI" panose="020B0502040204020203" pitchFamily="34" charset="0"/>
              </a:rPr>
              <a:t>E6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5B402FA-8E72-3854-3400-5C43F96D807A}"/>
              </a:ext>
            </a:extLst>
          </p:cNvPr>
          <p:cNvSpPr txBox="1"/>
          <p:nvPr/>
        </p:nvSpPr>
        <p:spPr>
          <a:xfrm>
            <a:off x="8707379" y="3909982"/>
            <a:ext cx="5810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008000"/>
                </a:highlight>
                <a:latin typeface="Segoe UI" panose="020B0502040204020203" pitchFamily="34" charset="0"/>
              </a:rPr>
              <a:t>E7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4363C83-E31E-6138-7F85-7EEE91971833}"/>
              </a:ext>
            </a:extLst>
          </p:cNvPr>
          <p:cNvSpPr txBox="1"/>
          <p:nvPr/>
        </p:nvSpPr>
        <p:spPr>
          <a:xfrm>
            <a:off x="9430809" y="4430477"/>
            <a:ext cx="5810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008000"/>
                </a:highlight>
                <a:latin typeface="Segoe UI" panose="020B0502040204020203" pitchFamily="34" charset="0"/>
              </a:rPr>
              <a:t>E8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54CEB26-50FF-3B37-DA27-8CAAF1986588}"/>
              </a:ext>
            </a:extLst>
          </p:cNvPr>
          <p:cNvSpPr txBox="1"/>
          <p:nvPr/>
        </p:nvSpPr>
        <p:spPr>
          <a:xfrm>
            <a:off x="10332534" y="5393260"/>
            <a:ext cx="5810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008000"/>
                </a:highlight>
                <a:latin typeface="Segoe UI" panose="020B0502040204020203" pitchFamily="34" charset="0"/>
              </a:rPr>
              <a:t>E9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70ACB0D-EFF5-E190-A6DE-08641D70F8C1}"/>
              </a:ext>
            </a:extLst>
          </p:cNvPr>
          <p:cNvSpPr txBox="1"/>
          <p:nvPr/>
        </p:nvSpPr>
        <p:spPr>
          <a:xfrm>
            <a:off x="8576971" y="4423112"/>
            <a:ext cx="58109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800000"/>
                </a:highlight>
                <a:latin typeface="Segoe UI" panose="020B0502040204020203" pitchFamily="34" charset="0"/>
              </a:rPr>
              <a:t>C2</a:t>
            </a:r>
            <a:r>
              <a:rPr lang="pt-BR" sz="1333" b="1" dirty="0">
                <a:solidFill>
                  <a:schemeClr val="bg1"/>
                </a:solidFill>
                <a:highlight>
                  <a:srgbClr val="FF0000"/>
                </a:highlight>
                <a:latin typeface="Segoe UI" panose="020B0502040204020203" pitchFamily="34" charset="0"/>
              </a:rPr>
              <a:t>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D15369A-4BC3-4BE5-01D9-75096AE0E0CF}"/>
              </a:ext>
            </a:extLst>
          </p:cNvPr>
          <p:cNvSpPr txBox="1"/>
          <p:nvPr/>
        </p:nvSpPr>
        <p:spPr>
          <a:xfrm>
            <a:off x="4849807" y="3430333"/>
            <a:ext cx="72923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0000FF"/>
                </a:highlight>
                <a:latin typeface="Segoe UI" panose="020B0502040204020203" pitchFamily="34" charset="0"/>
              </a:rPr>
              <a:t>Q</a:t>
            </a:r>
            <a:r>
              <a:rPr lang="pt-BR" sz="1333" b="1" dirty="0">
                <a:solidFill>
                  <a:schemeClr val="bg1"/>
                </a:solidFill>
                <a:highlight>
                  <a:srgbClr val="FF0000"/>
                </a:highlight>
                <a:latin typeface="Segoe UI" panose="020B0502040204020203" pitchFamily="34" charset="0"/>
              </a:rPr>
              <a:t>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067ED67-3F01-11E1-5863-9B5603A06A2D}"/>
              </a:ext>
            </a:extLst>
          </p:cNvPr>
          <p:cNvSpPr txBox="1"/>
          <p:nvPr/>
        </p:nvSpPr>
        <p:spPr>
          <a:xfrm>
            <a:off x="4997947" y="3430334"/>
            <a:ext cx="72923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33" b="1" dirty="0">
                <a:solidFill>
                  <a:schemeClr val="bg1"/>
                </a:solidFill>
                <a:highlight>
                  <a:srgbClr val="00FF00"/>
                </a:highlight>
                <a:latin typeface="Segoe UI" panose="020B0502040204020203" pitchFamily="34" charset="0"/>
              </a:rPr>
              <a:t>VE</a:t>
            </a:r>
            <a:r>
              <a:rPr lang="pt-BR" sz="1333" b="1" dirty="0">
                <a:solidFill>
                  <a:schemeClr val="bg1"/>
                </a:solidFill>
                <a:highlight>
                  <a:srgbClr val="FF0000"/>
                </a:highlight>
                <a:latin typeface="Segoe UI" panose="020B0502040204020203" pitchFamily="34" charset="0"/>
              </a:rPr>
              <a:t>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15ACCFC-4808-A682-A5AB-E2C91C8A1720}"/>
              </a:ext>
            </a:extLst>
          </p:cNvPr>
          <p:cNvSpPr txBox="1"/>
          <p:nvPr/>
        </p:nvSpPr>
        <p:spPr>
          <a:xfrm>
            <a:off x="5849860" y="5904162"/>
            <a:ext cx="536453" cy="30777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VE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6B702EE-222C-07C7-D8C5-2E7EE50DA05A}"/>
              </a:ext>
            </a:extLst>
          </p:cNvPr>
          <p:cNvSpPr txBox="1"/>
          <p:nvPr/>
        </p:nvSpPr>
        <p:spPr>
          <a:xfrm>
            <a:off x="4005776" y="6449951"/>
            <a:ext cx="536453" cy="30777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Q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DA45894-753A-F3AB-2E97-557806A8C3C5}"/>
              </a:ext>
            </a:extLst>
          </p:cNvPr>
          <p:cNvSpPr txBox="1"/>
          <p:nvPr/>
        </p:nvSpPr>
        <p:spPr>
          <a:xfrm>
            <a:off x="2158799" y="6438882"/>
            <a:ext cx="537600" cy="31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67" b="1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A0C638A-93D3-5760-162F-0E91C09DFA3C}"/>
              </a:ext>
            </a:extLst>
          </p:cNvPr>
          <p:cNvSpPr txBox="1"/>
          <p:nvPr/>
        </p:nvSpPr>
        <p:spPr>
          <a:xfrm>
            <a:off x="2614728" y="6378978"/>
            <a:ext cx="1248000" cy="4502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63" b="1" dirty="0">
                <a:latin typeface="Segoe UI" panose="020B0502040204020203" pitchFamily="34" charset="0"/>
                <a:cs typeface="Segoe UI" panose="020B0502040204020203" pitchFamily="34" charset="0"/>
              </a:rPr>
              <a:t>Encontros </a:t>
            </a:r>
          </a:p>
          <a:p>
            <a:r>
              <a:rPr lang="pt-BR" sz="1163" b="1" dirty="0">
                <a:latin typeface="Segoe UI" panose="020B0502040204020203" pitchFamily="34" charset="0"/>
                <a:cs typeface="Segoe UI" panose="020B0502040204020203" pitchFamily="34" charset="0"/>
              </a:rPr>
              <a:t>com ANA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2F27C69-C8BF-DDE6-098E-D44931B40370}"/>
              </a:ext>
            </a:extLst>
          </p:cNvPr>
          <p:cNvSpPr txBox="1"/>
          <p:nvPr/>
        </p:nvSpPr>
        <p:spPr>
          <a:xfrm>
            <a:off x="4617080" y="6388164"/>
            <a:ext cx="1248000" cy="4502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63" b="1" dirty="0">
                <a:latin typeface="Segoe UI" panose="020B0502040204020203" pitchFamily="34" charset="0"/>
                <a:cs typeface="Segoe UI" panose="020B0502040204020203" pitchFamily="34" charset="0"/>
              </a:rPr>
              <a:t>Questionário</a:t>
            </a:r>
          </a:p>
          <a:p>
            <a:r>
              <a:rPr lang="pt-BR" sz="1163" b="1" dirty="0">
                <a:latin typeface="Segoe UI" panose="020B0502040204020203" pitchFamily="34" charset="0"/>
                <a:cs typeface="Segoe UI" panose="020B0502040204020203" pitchFamily="34" charset="0"/>
              </a:rPr>
              <a:t>Online 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A2E98D5-7CED-F8E7-8832-F37E6B16982F}"/>
              </a:ext>
            </a:extLst>
          </p:cNvPr>
          <p:cNvSpPr txBox="1"/>
          <p:nvPr/>
        </p:nvSpPr>
        <p:spPr>
          <a:xfrm>
            <a:off x="6412808" y="5863879"/>
            <a:ext cx="1248000" cy="4502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63" b="1" dirty="0">
                <a:latin typeface="Segoe UI" panose="020B0502040204020203" pitchFamily="34" charset="0"/>
                <a:cs typeface="Segoe UI" panose="020B0502040204020203" pitchFamily="34" charset="0"/>
              </a:rPr>
              <a:t>Visitas e Entrevistas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8C5F783-A147-7E38-ABE5-4C11B8C836E3}"/>
              </a:ext>
            </a:extLst>
          </p:cNvPr>
          <p:cNvSpPr txBox="1"/>
          <p:nvPr/>
        </p:nvSpPr>
        <p:spPr>
          <a:xfrm>
            <a:off x="5849287" y="6438882"/>
            <a:ext cx="537600" cy="318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67" b="1" dirty="0">
                <a:latin typeface="Segoe UI" panose="020B0502040204020203" pitchFamily="34" charset="0"/>
                <a:cs typeface="Segoe UI" panose="020B0502040204020203" pitchFamily="34" charset="0"/>
              </a:rPr>
              <a:t>RF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6759F90-6D11-D11D-E8FE-22CADEBC0BDD}"/>
              </a:ext>
            </a:extLst>
          </p:cNvPr>
          <p:cNvSpPr txBox="1"/>
          <p:nvPr/>
        </p:nvSpPr>
        <p:spPr>
          <a:xfrm>
            <a:off x="6412808" y="6352975"/>
            <a:ext cx="1248000" cy="4502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63" b="1" dirty="0">
                <a:latin typeface="Segoe UI" panose="020B0502040204020203" pitchFamily="34" charset="0"/>
                <a:cs typeface="Segoe UI" panose="020B0502040204020203" pitchFamily="34" charset="0"/>
              </a:rPr>
              <a:t>Relatórios Finais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F8B7559-74A5-8733-17AB-71C1B3FFBBF6}"/>
              </a:ext>
            </a:extLst>
          </p:cNvPr>
          <p:cNvSpPr txBox="1"/>
          <p:nvPr/>
        </p:nvSpPr>
        <p:spPr>
          <a:xfrm>
            <a:off x="2624296" y="5816020"/>
            <a:ext cx="1248000" cy="4502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63" b="1" dirty="0">
                <a:latin typeface="Segoe UI" panose="020B0502040204020203" pitchFamily="34" charset="0"/>
                <a:cs typeface="Segoe UI" panose="020B0502040204020203" pitchFamily="34" charset="0"/>
              </a:rPr>
              <a:t>Relatórios Preliminares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F06DDA1-DF02-4252-EA38-75B93529BFC4}"/>
              </a:ext>
            </a:extLst>
          </p:cNvPr>
          <p:cNvSpPr txBox="1"/>
          <p:nvPr/>
        </p:nvSpPr>
        <p:spPr>
          <a:xfrm>
            <a:off x="4005203" y="5902728"/>
            <a:ext cx="537600" cy="30777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54A130D-AA77-FF36-74F1-32E2C2F99D95}"/>
              </a:ext>
            </a:extLst>
          </p:cNvPr>
          <p:cNvSpPr txBox="1"/>
          <p:nvPr/>
        </p:nvSpPr>
        <p:spPr>
          <a:xfrm>
            <a:off x="2158799" y="5857552"/>
            <a:ext cx="537600" cy="318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1467" b="1" dirty="0">
                <a:latin typeface="Segoe UI" panose="020B0502040204020203" pitchFamily="34" charset="0"/>
                <a:cs typeface="Segoe UI" panose="020B0502040204020203" pitchFamily="34" charset="0"/>
              </a:rPr>
              <a:t>RP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0B47374-4AEC-2888-76EA-26468B2EF3B5}"/>
              </a:ext>
            </a:extLst>
          </p:cNvPr>
          <p:cNvSpPr txBox="1"/>
          <p:nvPr/>
        </p:nvSpPr>
        <p:spPr>
          <a:xfrm>
            <a:off x="4579425" y="5848314"/>
            <a:ext cx="1248000" cy="4502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163" b="1" dirty="0">
                <a:latin typeface="Segoe UI" panose="020B0502040204020203" pitchFamily="34" charset="0"/>
                <a:cs typeface="Segoe UI" panose="020B0502040204020203" pitchFamily="34" charset="0"/>
              </a:rPr>
              <a:t>Ciclos de discussão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7D8FAA5-C525-D9BB-5886-1E0682E6B27B}"/>
              </a:ext>
            </a:extLst>
          </p:cNvPr>
          <p:cNvSpPr/>
          <p:nvPr/>
        </p:nvSpPr>
        <p:spPr>
          <a:xfrm>
            <a:off x="90101" y="634442"/>
            <a:ext cx="5223061" cy="32646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540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1651</Words>
  <Application>Microsoft Office PowerPoint</Application>
  <PresentationFormat>Widescreen</PresentationFormat>
  <Paragraphs>663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Helvetica</vt:lpstr>
      <vt:lpstr>Montserrat Light</vt:lpstr>
      <vt:lpstr>Montserrat Regular</vt:lpstr>
      <vt:lpstr>Quattrocento Sans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Situação atual do estudo</vt:lpstr>
      <vt:lpstr>Situação atual do estudo</vt:lpstr>
      <vt:lpstr>Situação atual do estudo</vt:lpstr>
      <vt:lpstr>Ainda dá tempo...</vt:lpstr>
      <vt:lpstr>Situação atual do estudo</vt:lpstr>
      <vt:lpstr>Situação atual do estudo</vt:lpstr>
      <vt:lpstr>Situação atual do estudo</vt:lpstr>
      <vt:lpstr>Situação atual do estudo</vt:lpstr>
      <vt:lpstr>Situação atual do estudo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Gil Barreto Barros</dc:creator>
  <cp:lastModifiedBy>Thiago Gil Barreto Barros</cp:lastModifiedBy>
  <cp:revision>3</cp:revision>
  <dcterms:created xsi:type="dcterms:W3CDTF">2023-11-14T11:06:31Z</dcterms:created>
  <dcterms:modified xsi:type="dcterms:W3CDTF">2024-06-19T14:54:07Z</dcterms:modified>
</cp:coreProperties>
</file>